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wmf" ContentType="image/x-wmf"/>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Default Extension="tiff" ContentType="image/tiff"/>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Lst>
  <p:notesMasterIdLst>
    <p:notesMasterId r:id="rId90"/>
  </p:notesMasterIdLst>
  <p:handoutMasterIdLst>
    <p:handoutMasterId r:id="rId91"/>
  </p:handoutMasterIdLst>
  <p:sldIdLst>
    <p:sldId id="351" r:id="rId2"/>
    <p:sldId id="519" r:id="rId3"/>
    <p:sldId id="438" r:id="rId4"/>
    <p:sldId id="696" r:id="rId5"/>
    <p:sldId id="697" r:id="rId6"/>
    <p:sldId id="440" r:id="rId7"/>
    <p:sldId id="698" r:id="rId8"/>
    <p:sldId id="442" r:id="rId9"/>
    <p:sldId id="443" r:id="rId10"/>
    <p:sldId id="691" r:id="rId11"/>
    <p:sldId id="473" r:id="rId12"/>
    <p:sldId id="474" r:id="rId13"/>
    <p:sldId id="454" r:id="rId14"/>
    <p:sldId id="444" r:id="rId15"/>
    <p:sldId id="445" r:id="rId16"/>
    <p:sldId id="521" r:id="rId17"/>
    <p:sldId id="699" r:id="rId18"/>
    <p:sldId id="447" r:id="rId19"/>
    <p:sldId id="520" r:id="rId20"/>
    <p:sldId id="446" r:id="rId21"/>
    <p:sldId id="688" r:id="rId22"/>
    <p:sldId id="455" r:id="rId23"/>
    <p:sldId id="456" r:id="rId24"/>
    <p:sldId id="457" r:id="rId25"/>
    <p:sldId id="458" r:id="rId26"/>
    <p:sldId id="460" r:id="rId27"/>
    <p:sldId id="461" r:id="rId28"/>
    <p:sldId id="462" r:id="rId29"/>
    <p:sldId id="463" r:id="rId30"/>
    <p:sldId id="690" r:id="rId31"/>
    <p:sldId id="662" r:id="rId32"/>
    <p:sldId id="663" r:id="rId33"/>
    <p:sldId id="686" r:id="rId34"/>
    <p:sldId id="687" r:id="rId35"/>
    <p:sldId id="522" r:id="rId36"/>
    <p:sldId id="459" r:id="rId37"/>
    <p:sldId id="523" r:id="rId38"/>
    <p:sldId id="539" r:id="rId39"/>
    <p:sldId id="466" r:id="rId40"/>
    <p:sldId id="540" r:id="rId41"/>
    <p:sldId id="624" r:id="rId42"/>
    <p:sldId id="675" r:id="rId43"/>
    <p:sldId id="676" r:id="rId44"/>
    <p:sldId id="700" r:id="rId45"/>
    <p:sldId id="678" r:id="rId46"/>
    <p:sldId id="679" r:id="rId47"/>
    <p:sldId id="680" r:id="rId48"/>
    <p:sldId id="681" r:id="rId49"/>
    <p:sldId id="682" r:id="rId50"/>
    <p:sldId id="683" r:id="rId51"/>
    <p:sldId id="684" r:id="rId52"/>
    <p:sldId id="685" r:id="rId53"/>
    <p:sldId id="555" r:id="rId54"/>
    <p:sldId id="556" r:id="rId55"/>
    <p:sldId id="557" r:id="rId56"/>
    <p:sldId id="558" r:id="rId57"/>
    <p:sldId id="559" r:id="rId58"/>
    <p:sldId id="560" r:id="rId59"/>
    <p:sldId id="561" r:id="rId60"/>
    <p:sldId id="562" r:id="rId61"/>
    <p:sldId id="563" r:id="rId62"/>
    <p:sldId id="564" r:id="rId63"/>
    <p:sldId id="565" r:id="rId64"/>
    <p:sldId id="566" r:id="rId65"/>
    <p:sldId id="567" r:id="rId66"/>
    <p:sldId id="568" r:id="rId67"/>
    <p:sldId id="583" r:id="rId68"/>
    <p:sldId id="636" r:id="rId69"/>
    <p:sldId id="637" r:id="rId70"/>
    <p:sldId id="638" r:id="rId71"/>
    <p:sldId id="639" r:id="rId72"/>
    <p:sldId id="689" r:id="rId73"/>
    <p:sldId id="640" r:id="rId74"/>
    <p:sldId id="641" r:id="rId75"/>
    <p:sldId id="642" r:id="rId76"/>
    <p:sldId id="643" r:id="rId77"/>
    <p:sldId id="644" r:id="rId78"/>
    <p:sldId id="645" r:id="rId79"/>
    <p:sldId id="646" r:id="rId80"/>
    <p:sldId id="647" r:id="rId81"/>
    <p:sldId id="648" r:id="rId82"/>
    <p:sldId id="649" r:id="rId83"/>
    <p:sldId id="650" r:id="rId84"/>
    <p:sldId id="651" r:id="rId85"/>
    <p:sldId id="652" r:id="rId86"/>
    <p:sldId id="653" r:id="rId87"/>
    <p:sldId id="654" r:id="rId88"/>
    <p:sldId id="655" r:id="rId89"/>
  </p:sldIdLst>
  <p:sldSz cx="9144000" cy="6858000" type="screen4x3"/>
  <p:notesSz cx="6858000" cy="9296400"/>
  <p:defaultTextStyle>
    <a:defPPr>
      <a:defRPr lang="en-US"/>
    </a:defPPr>
    <a:lvl1pPr algn="ctr" rtl="0" fontAlgn="base">
      <a:spcBef>
        <a:spcPct val="0"/>
      </a:spcBef>
      <a:spcAft>
        <a:spcPct val="0"/>
      </a:spcAft>
      <a:defRPr sz="1600" kern="1200">
        <a:solidFill>
          <a:schemeClr val="tx1"/>
        </a:solidFill>
        <a:latin typeface="Arial Narrow" pitchFamily="34" charset="0"/>
        <a:ea typeface="+mn-ea"/>
        <a:cs typeface="+mn-cs"/>
      </a:defRPr>
    </a:lvl1pPr>
    <a:lvl2pPr marL="457200" algn="ctr" rtl="0" fontAlgn="base">
      <a:spcBef>
        <a:spcPct val="0"/>
      </a:spcBef>
      <a:spcAft>
        <a:spcPct val="0"/>
      </a:spcAft>
      <a:defRPr sz="1600" kern="1200">
        <a:solidFill>
          <a:schemeClr val="tx1"/>
        </a:solidFill>
        <a:latin typeface="Arial Narrow" pitchFamily="34" charset="0"/>
        <a:ea typeface="+mn-ea"/>
        <a:cs typeface="+mn-cs"/>
      </a:defRPr>
    </a:lvl2pPr>
    <a:lvl3pPr marL="914400" algn="ctr" rtl="0" fontAlgn="base">
      <a:spcBef>
        <a:spcPct val="0"/>
      </a:spcBef>
      <a:spcAft>
        <a:spcPct val="0"/>
      </a:spcAft>
      <a:defRPr sz="1600" kern="1200">
        <a:solidFill>
          <a:schemeClr val="tx1"/>
        </a:solidFill>
        <a:latin typeface="Arial Narrow" pitchFamily="34" charset="0"/>
        <a:ea typeface="+mn-ea"/>
        <a:cs typeface="+mn-cs"/>
      </a:defRPr>
    </a:lvl3pPr>
    <a:lvl4pPr marL="1371600" algn="ctr" rtl="0" fontAlgn="base">
      <a:spcBef>
        <a:spcPct val="0"/>
      </a:spcBef>
      <a:spcAft>
        <a:spcPct val="0"/>
      </a:spcAft>
      <a:defRPr sz="1600" kern="1200">
        <a:solidFill>
          <a:schemeClr val="tx1"/>
        </a:solidFill>
        <a:latin typeface="Arial Narrow" pitchFamily="34" charset="0"/>
        <a:ea typeface="+mn-ea"/>
        <a:cs typeface="+mn-cs"/>
      </a:defRPr>
    </a:lvl4pPr>
    <a:lvl5pPr marL="1828800" algn="ctr" rtl="0" fontAlgn="base">
      <a:spcBef>
        <a:spcPct val="0"/>
      </a:spcBef>
      <a:spcAft>
        <a:spcPct val="0"/>
      </a:spcAft>
      <a:defRPr sz="1600" kern="1200">
        <a:solidFill>
          <a:schemeClr val="tx1"/>
        </a:solidFill>
        <a:latin typeface="Arial Narrow" pitchFamily="34" charset="0"/>
        <a:ea typeface="+mn-ea"/>
        <a:cs typeface="+mn-cs"/>
      </a:defRPr>
    </a:lvl5pPr>
    <a:lvl6pPr marL="2286000" algn="l" defTabSz="914400" rtl="0" eaLnBrk="1" latinLnBrk="0" hangingPunct="1">
      <a:defRPr sz="1600" kern="1200">
        <a:solidFill>
          <a:schemeClr val="tx1"/>
        </a:solidFill>
        <a:latin typeface="Arial Narrow" pitchFamily="34" charset="0"/>
        <a:ea typeface="+mn-ea"/>
        <a:cs typeface="+mn-cs"/>
      </a:defRPr>
    </a:lvl6pPr>
    <a:lvl7pPr marL="2743200" algn="l" defTabSz="914400" rtl="0" eaLnBrk="1" latinLnBrk="0" hangingPunct="1">
      <a:defRPr sz="1600" kern="1200">
        <a:solidFill>
          <a:schemeClr val="tx1"/>
        </a:solidFill>
        <a:latin typeface="Arial Narrow" pitchFamily="34" charset="0"/>
        <a:ea typeface="+mn-ea"/>
        <a:cs typeface="+mn-cs"/>
      </a:defRPr>
    </a:lvl7pPr>
    <a:lvl8pPr marL="3200400" algn="l" defTabSz="914400" rtl="0" eaLnBrk="1" latinLnBrk="0" hangingPunct="1">
      <a:defRPr sz="1600" kern="1200">
        <a:solidFill>
          <a:schemeClr val="tx1"/>
        </a:solidFill>
        <a:latin typeface="Arial Narrow" pitchFamily="34" charset="0"/>
        <a:ea typeface="+mn-ea"/>
        <a:cs typeface="+mn-cs"/>
      </a:defRPr>
    </a:lvl8pPr>
    <a:lvl9pPr marL="3657600" algn="l" defTabSz="914400" rtl="0" eaLnBrk="1" latinLnBrk="0" hangingPunct="1">
      <a:defRPr sz="1600" kern="1200">
        <a:solidFill>
          <a:schemeClr val="tx1"/>
        </a:solidFill>
        <a:latin typeface="Arial Narrow"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99"/>
    <a:srgbClr val="808080"/>
    <a:srgbClr val="FF0000"/>
    <a:srgbClr val="EAEAEA"/>
    <a:srgbClr val="DDDDDD"/>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4" autoAdjust="0"/>
    <p:restoredTop sz="49296" autoAdjust="0"/>
  </p:normalViewPr>
  <p:slideViewPr>
    <p:cSldViewPr>
      <p:cViewPr varScale="1">
        <p:scale>
          <a:sx n="43" d="100"/>
          <a:sy n="43" d="100"/>
        </p:scale>
        <p:origin x="-2634" y="-96"/>
      </p:cViewPr>
      <p:guideLst>
        <p:guide orient="horz" pos="2160"/>
        <p:guide pos="2928"/>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5" d="100"/>
        <a:sy n="75" d="100"/>
      </p:scale>
      <p:origin x="0" y="8250"/>
    </p:cViewPr>
  </p:sorterViewPr>
  <p:notesViewPr>
    <p:cSldViewPr>
      <p:cViewPr varScale="1">
        <p:scale>
          <a:sx n="86" d="100"/>
          <a:sy n="86" d="100"/>
        </p:scale>
        <p:origin x="-1596" y="-84"/>
      </p:cViewPr>
      <p:guideLst>
        <p:guide orient="horz" pos="2928"/>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7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image" Target="../media/image6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0226" name="Rectangle 2"/>
          <p:cNvSpPr>
            <a:spLocks noGrp="1" noChangeArrowheads="1"/>
          </p:cNvSpPr>
          <p:nvPr>
            <p:ph type="hdr" sz="quarter"/>
          </p:nvPr>
        </p:nvSpPr>
        <p:spPr bwMode="auto">
          <a:xfrm>
            <a:off x="0" y="0"/>
            <a:ext cx="2971800" cy="4648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latin typeface="Arial" pitchFamily="34" charset="0"/>
              </a:defRPr>
            </a:lvl1pPr>
          </a:lstStyle>
          <a:p>
            <a:pPr>
              <a:defRPr/>
            </a:pPr>
            <a:r>
              <a:rPr lang="en-US"/>
              <a:t>Revised May 2008</a:t>
            </a:r>
          </a:p>
        </p:txBody>
      </p:sp>
      <p:sp>
        <p:nvSpPr>
          <p:cNvPr id="180227" name="Rectangle 3"/>
          <p:cNvSpPr>
            <a:spLocks noGrp="1" noChangeArrowheads="1"/>
          </p:cNvSpPr>
          <p:nvPr>
            <p:ph type="dt" sz="quarter" idx="1"/>
          </p:nvPr>
        </p:nvSpPr>
        <p:spPr bwMode="auto">
          <a:xfrm>
            <a:off x="3884613" y="0"/>
            <a:ext cx="2971800" cy="4648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defRPr>
            </a:lvl1pPr>
          </a:lstStyle>
          <a:p>
            <a:pPr>
              <a:defRPr/>
            </a:pPr>
            <a:endParaRPr lang="en-US"/>
          </a:p>
        </p:txBody>
      </p:sp>
      <p:sp>
        <p:nvSpPr>
          <p:cNvPr id="180228" name="Rectangle 4"/>
          <p:cNvSpPr>
            <a:spLocks noGrp="1" noChangeArrowheads="1"/>
          </p:cNvSpPr>
          <p:nvPr>
            <p:ph type="ftr" sz="quarter" idx="2"/>
          </p:nvPr>
        </p:nvSpPr>
        <p:spPr bwMode="auto">
          <a:xfrm>
            <a:off x="0" y="8829967"/>
            <a:ext cx="2971800" cy="46482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latin typeface="Arial" pitchFamily="34" charset="0"/>
              </a:defRPr>
            </a:lvl1pPr>
          </a:lstStyle>
          <a:p>
            <a:pPr>
              <a:defRPr/>
            </a:pPr>
            <a:r>
              <a:rPr lang="en-US"/>
              <a:t>National Instruments Confidential</a:t>
            </a:r>
          </a:p>
        </p:txBody>
      </p:sp>
      <p:sp>
        <p:nvSpPr>
          <p:cNvPr id="180229" name="Rectangle 5"/>
          <p:cNvSpPr>
            <a:spLocks noGrp="1" noChangeArrowheads="1"/>
          </p:cNvSpPr>
          <p:nvPr>
            <p:ph type="sldNum" sz="quarter" idx="3"/>
          </p:nvPr>
        </p:nvSpPr>
        <p:spPr bwMode="auto">
          <a:xfrm>
            <a:off x="3884613" y="8829967"/>
            <a:ext cx="2971800" cy="46482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defRPr>
            </a:lvl1pPr>
          </a:lstStyle>
          <a:p>
            <a:pPr>
              <a:defRPr/>
            </a:pPr>
            <a:fld id="{94353A41-0684-4CA3-8467-DA22E8306B37}" type="slidenum">
              <a:rPr lang="en-US"/>
              <a:pPr>
                <a:defRPr/>
              </a:pPr>
              <a:t>‹#›</a:t>
            </a:fld>
            <a:endParaRPr 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648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latin typeface="Arial" pitchFamily="34" charset="0"/>
              </a:defRPr>
            </a:lvl1pPr>
          </a:lstStyle>
          <a:p>
            <a:pPr>
              <a:defRPr/>
            </a:pPr>
            <a:r>
              <a:rPr lang="en-US"/>
              <a:t>Revised May 2008</a:t>
            </a:r>
          </a:p>
        </p:txBody>
      </p:sp>
      <p:sp>
        <p:nvSpPr>
          <p:cNvPr id="13315" name="Rectangle 3"/>
          <p:cNvSpPr>
            <a:spLocks noGrp="1" noChangeArrowheads="1"/>
          </p:cNvSpPr>
          <p:nvPr>
            <p:ph type="dt" idx="1"/>
          </p:nvPr>
        </p:nvSpPr>
        <p:spPr bwMode="auto">
          <a:xfrm>
            <a:off x="3884613" y="0"/>
            <a:ext cx="2971800" cy="4648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pitchFamily="34" charset="0"/>
              </a:defRPr>
            </a:lvl1pPr>
          </a:lstStyle>
          <a:p>
            <a:pPr>
              <a:defRPr/>
            </a:pPr>
            <a:endParaRPr lang="en-US"/>
          </a:p>
        </p:txBody>
      </p:sp>
      <p:sp>
        <p:nvSpPr>
          <p:cNvPr id="125956" name="Rectangle 4"/>
          <p:cNvSpPr>
            <a:spLocks noGrp="1" noRot="1" noChangeAspect="1" noChangeArrowheads="1" noTextEdit="1"/>
          </p:cNvSpPr>
          <p:nvPr>
            <p:ph type="sldImg" idx="2"/>
          </p:nvPr>
        </p:nvSpPr>
        <p:spPr bwMode="auto">
          <a:xfrm>
            <a:off x="1104900" y="696913"/>
            <a:ext cx="4648200" cy="3486150"/>
          </a:xfrm>
          <a:prstGeom prst="rect">
            <a:avLst/>
          </a:prstGeom>
          <a:noFill/>
          <a:ln w="9525">
            <a:solidFill>
              <a:srgbClr val="000000"/>
            </a:solidFill>
            <a:miter lim="800000"/>
            <a:headEnd/>
            <a:tailEnd/>
          </a:ln>
        </p:spPr>
      </p:sp>
      <p:sp>
        <p:nvSpPr>
          <p:cNvPr id="13317" name="Rectangle 5"/>
          <p:cNvSpPr>
            <a:spLocks noGrp="1" noChangeArrowheads="1"/>
          </p:cNvSpPr>
          <p:nvPr>
            <p:ph type="body" sz="quarter" idx="3"/>
          </p:nvPr>
        </p:nvSpPr>
        <p:spPr bwMode="auto">
          <a:xfrm>
            <a:off x="685800" y="4415790"/>
            <a:ext cx="5486400" cy="41833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3318" name="Rectangle 6"/>
          <p:cNvSpPr>
            <a:spLocks noGrp="1" noChangeArrowheads="1"/>
          </p:cNvSpPr>
          <p:nvPr>
            <p:ph type="ftr" sz="quarter" idx="4"/>
          </p:nvPr>
        </p:nvSpPr>
        <p:spPr bwMode="auto">
          <a:xfrm>
            <a:off x="0" y="8829967"/>
            <a:ext cx="2971800" cy="46482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latin typeface="Arial" pitchFamily="34" charset="0"/>
              </a:defRPr>
            </a:lvl1pPr>
          </a:lstStyle>
          <a:p>
            <a:pPr>
              <a:defRPr/>
            </a:pPr>
            <a:r>
              <a:rPr lang="en-US"/>
              <a:t>National Instruments Confidential</a:t>
            </a:r>
          </a:p>
        </p:txBody>
      </p:sp>
      <p:sp>
        <p:nvSpPr>
          <p:cNvPr id="13319" name="Rectangle 7"/>
          <p:cNvSpPr>
            <a:spLocks noGrp="1" noChangeArrowheads="1"/>
          </p:cNvSpPr>
          <p:nvPr>
            <p:ph type="sldNum" sz="quarter" idx="5"/>
          </p:nvPr>
        </p:nvSpPr>
        <p:spPr bwMode="auto">
          <a:xfrm>
            <a:off x="3884613" y="8829967"/>
            <a:ext cx="2971800" cy="46482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Arial" pitchFamily="34" charset="0"/>
              </a:defRPr>
            </a:lvl1pPr>
          </a:lstStyle>
          <a:p>
            <a:pPr>
              <a:defRPr/>
            </a:pPr>
            <a:fld id="{1E7ABE2B-2CC2-4230-91A7-7215D0CA54CC}" type="slidenum">
              <a:rPr lang="en-US"/>
              <a:pPr>
                <a:defRPr/>
              </a:pPr>
              <a:t>‹#›</a:t>
            </a:fld>
            <a:endParaRPr lang="en-US"/>
          </a:p>
        </p:txBody>
      </p:sp>
    </p:spTree>
  </p:cSld>
  <p:clrMap bg1="lt1" tx1="dk1" bg2="lt2" tx2="dk2" accent1="accent1" accent2="accent2" accent3="accent3" accent4="accent4" accent5="accent5" accent6="accent6" hlink="hlink" folHlink="folHlink"/>
  <p:hf dt="0"/>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AA56E630-38FE-4DCE-9B0B-8DE691607FF0}" type="slidenum">
              <a:rPr lang="en-US"/>
              <a:pPr/>
              <a:t>1</a:t>
            </a:fld>
            <a:endParaRPr lang="en-US"/>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r>
              <a:rPr lang="en-US" dirty="0" smtClean="0"/>
              <a:t>In this PXI Express overview, we will briefly cover PXI and PXI Express fundamentals. </a:t>
            </a:r>
          </a:p>
        </p:txBody>
      </p:sp>
      <p:sp>
        <p:nvSpPr>
          <p:cNvPr id="126981" name="Footer Placeholder 7"/>
          <p:cNvSpPr>
            <a:spLocks noGrp="1"/>
          </p:cNvSpPr>
          <p:nvPr>
            <p:ph type="ftr" sz="quarter" idx="4"/>
          </p:nvPr>
        </p:nvSpPr>
        <p:spPr>
          <a:noFill/>
        </p:spPr>
        <p:txBody>
          <a:bodyPr/>
          <a:lstStyle/>
          <a:p>
            <a:r>
              <a:rPr lang="en-US"/>
              <a:t>National Instruments Confidential</a:t>
            </a:r>
          </a:p>
        </p:txBody>
      </p:sp>
      <p:sp>
        <p:nvSpPr>
          <p:cNvPr id="12698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26F87282-8245-429F-B097-4E25BB2B3DEE}" type="slidenum">
              <a:rPr lang="en-US"/>
              <a:pPr/>
              <a:t>11</a:t>
            </a:fld>
            <a:endParaRPr lang="en-US"/>
          </a:p>
        </p:txBody>
      </p:sp>
      <p:sp>
        <p:nvSpPr>
          <p:cNvPr id="134147" name="Rectangle 2"/>
          <p:cNvSpPr>
            <a:spLocks noGrp="1" noRot="1" noChangeAspect="1" noChangeArrowheads="1" noTextEdit="1"/>
          </p:cNvSpPr>
          <p:nvPr>
            <p:ph type="sldImg"/>
          </p:nvPr>
        </p:nvSpPr>
        <p:spPr>
          <a:xfrm>
            <a:off x="1106488" y="696913"/>
            <a:ext cx="4648200" cy="3486150"/>
          </a:xfrm>
          <a:solidFill>
            <a:srgbClr val="FFFFFF"/>
          </a:solidFill>
          <a:ln/>
        </p:spPr>
      </p:sp>
      <p:sp>
        <p:nvSpPr>
          <p:cNvPr id="134148"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a:lstStyle/>
          <a:p>
            <a:pPr eaLnBrk="1" hangingPunct="1"/>
            <a:r>
              <a:rPr lang="en-US" smtClean="0"/>
              <a:t>This graph shows various busses and their associated bandwidth and latency. Latency or the minimum time to do a single transaction is decreasing along the x axis and bandwidth is increasing along the y axis. To highlight popular industry busses, you can see where GPIB, USB 2.0 and the Ethernet families sit relative to each other.</a:t>
            </a:r>
          </a:p>
          <a:p>
            <a:pPr eaLnBrk="1" hangingPunct="1"/>
            <a:endParaRPr lang="en-US" smtClean="0"/>
          </a:p>
          <a:p>
            <a:pPr eaLnBrk="1" hangingPunct="1"/>
            <a:r>
              <a:rPr lang="en-US" smtClean="0"/>
              <a:t>PXI uses PCI communication which is the highest-bandwidth and lowest-latency bus on this chart, providing up to 132 MB/s.</a:t>
            </a:r>
          </a:p>
          <a:p>
            <a:pPr eaLnBrk="1" hangingPunct="1"/>
            <a:endParaRPr lang="en-US" smtClean="0"/>
          </a:p>
          <a:p>
            <a:pPr eaLnBrk="1" hangingPunct="1"/>
            <a:r>
              <a:rPr lang="en-US" smtClean="0"/>
              <a:t>In addition to bus throughput performance, PXI has timing and triggering lines for module synchronization…</a:t>
            </a:r>
          </a:p>
          <a:p>
            <a:pPr eaLnBrk="1" hangingPunct="1"/>
            <a:endParaRPr lang="en-US" smtClean="0"/>
          </a:p>
        </p:txBody>
      </p:sp>
      <p:sp>
        <p:nvSpPr>
          <p:cNvPr id="134149" name="Footer Placeholder 7"/>
          <p:cNvSpPr>
            <a:spLocks noGrp="1"/>
          </p:cNvSpPr>
          <p:nvPr>
            <p:ph type="ftr" sz="quarter" idx="4"/>
          </p:nvPr>
        </p:nvSpPr>
        <p:spPr>
          <a:noFill/>
        </p:spPr>
        <p:txBody>
          <a:bodyPr/>
          <a:lstStyle/>
          <a:p>
            <a:r>
              <a:rPr lang="en-US"/>
              <a:t>National Instruments Confidential</a:t>
            </a:r>
          </a:p>
        </p:txBody>
      </p:sp>
      <p:sp>
        <p:nvSpPr>
          <p:cNvPr id="13415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p>
            <a:fld id="{AACB0DC1-81B9-4774-BC08-080A5431E4C7}" type="slidenum">
              <a:rPr lang="en-US"/>
              <a:pPr/>
              <a:t>12</a:t>
            </a:fld>
            <a:endParaRPr lang="en-US"/>
          </a:p>
        </p:txBody>
      </p:sp>
      <p:sp>
        <p:nvSpPr>
          <p:cNvPr id="135171" name="Rectangle 2"/>
          <p:cNvSpPr>
            <a:spLocks noGrp="1" noRot="1" noChangeAspect="1" noChangeArrowheads="1" noTextEdit="1"/>
          </p:cNvSpPr>
          <p:nvPr>
            <p:ph type="sldImg"/>
          </p:nvPr>
        </p:nvSpPr>
        <p:spPr>
          <a:solidFill>
            <a:srgbClr val="FFFFFF"/>
          </a:solidFill>
          <a:ln/>
        </p:spPr>
      </p:sp>
      <p:sp>
        <p:nvSpPr>
          <p:cNvPr id="13517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t>The additional Timing and triggering features of PXI allow modules to synchronize themselves in a variety of ways. The first feature is a 10 MHz system clock that is provided to each peripheral module. Modules can synchronize to this clock to achieve synchronization. </a:t>
            </a:r>
          </a:p>
          <a:p>
            <a:pPr eaLnBrk="1" hangingPunct="1"/>
            <a:endParaRPr lang="en-US" smtClean="0"/>
          </a:p>
          <a:p>
            <a:pPr eaLnBrk="1" hangingPunct="1"/>
            <a:r>
              <a:rPr lang="en-US" smtClean="0"/>
              <a:t>The second feature is the PXI Trigger bus (think of it as the RTSI bus from PCI). This parallel bus provides 8 trigger lines that can be used to send triggers or signals between devices. Because the bus is a parallel bus, skew can be introduced by bus load and trace-length mismatch. We do not recommend transmitting signals over 20MHz through the PXI trigger lines. To provide a method for limited-skew synchronization, PXI also incorporates..</a:t>
            </a:r>
          </a:p>
          <a:p>
            <a:pPr eaLnBrk="1" hangingPunct="1"/>
            <a:endParaRPr lang="en-US" smtClean="0"/>
          </a:p>
          <a:p>
            <a:pPr eaLnBrk="1" hangingPunct="1"/>
            <a:r>
              <a:rPr lang="en-US" smtClean="0"/>
              <a:t>A Star Trigger bus. This single-source, single destination bus can be sourced from the system timing slot and each trace is matched length to ensure minimal skew between devices. </a:t>
            </a:r>
          </a:p>
          <a:p>
            <a:pPr eaLnBrk="1" hangingPunct="1"/>
            <a:endParaRPr lang="en-US" smtClean="0"/>
          </a:p>
          <a:p>
            <a:pPr eaLnBrk="1" hangingPunct="1"/>
            <a:r>
              <a:rPr lang="en-US" smtClean="0"/>
              <a:t>The last synchronization bus is the Local Bus. This bus provides 13 to the left and 13 lines to the right peripheral module. These are isolated connections that can be used to transmit analog signals for SCXI Combo-chassis use and only connect adjacent modules. The local bus is not a widely used PXI feature. </a:t>
            </a:r>
          </a:p>
        </p:txBody>
      </p:sp>
      <p:sp>
        <p:nvSpPr>
          <p:cNvPr id="135173" name="Footer Placeholder 7"/>
          <p:cNvSpPr>
            <a:spLocks noGrp="1"/>
          </p:cNvSpPr>
          <p:nvPr>
            <p:ph type="ftr" sz="quarter" idx="4"/>
          </p:nvPr>
        </p:nvSpPr>
        <p:spPr>
          <a:noFill/>
        </p:spPr>
        <p:txBody>
          <a:bodyPr/>
          <a:lstStyle/>
          <a:p>
            <a:r>
              <a:rPr lang="en-US"/>
              <a:t>National Instruments Confidential</a:t>
            </a:r>
          </a:p>
        </p:txBody>
      </p:sp>
      <p:sp>
        <p:nvSpPr>
          <p:cNvPr id="13517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F55CF59D-05CE-4F66-AF4B-F6ECB9CC4B5E}" type="slidenum">
              <a:rPr lang="en-US"/>
              <a:pPr/>
              <a:t>13</a:t>
            </a:fld>
            <a:endParaRPr lang="en-US"/>
          </a:p>
        </p:txBody>
      </p:sp>
      <p:sp>
        <p:nvSpPr>
          <p:cNvPr id="136195" name="Rectangle 2"/>
          <p:cNvSpPr>
            <a:spLocks noGrp="1" noRot="1" noChangeAspect="1" noChangeArrowheads="1" noTextEdit="1"/>
          </p:cNvSpPr>
          <p:nvPr>
            <p:ph type="sldImg"/>
          </p:nvPr>
        </p:nvSpPr>
        <p:spPr>
          <a:xfrm>
            <a:off x="1065213" y="685800"/>
            <a:ext cx="4681537" cy="3511550"/>
          </a:xfrm>
          <a:solidFill>
            <a:srgbClr val="FFFFFF"/>
          </a:solidFill>
          <a:ln/>
        </p:spPr>
      </p:sp>
      <p:sp>
        <p:nvSpPr>
          <p:cNvPr id="136196" name="Rectangle 3"/>
          <p:cNvSpPr>
            <a:spLocks noGrp="1" noChangeArrowheads="1"/>
          </p:cNvSpPr>
          <p:nvPr>
            <p:ph type="body" idx="1"/>
          </p:nvPr>
        </p:nvSpPr>
        <p:spPr>
          <a:xfrm>
            <a:off x="898525" y="4425474"/>
            <a:ext cx="5011738" cy="4199520"/>
          </a:xfrm>
          <a:solidFill>
            <a:srgbClr val="FFFFFF"/>
          </a:solidFill>
          <a:ln>
            <a:solidFill>
              <a:srgbClr val="000000"/>
            </a:solidFill>
          </a:ln>
        </p:spPr>
        <p:txBody>
          <a:bodyPr/>
          <a:lstStyle/>
          <a:p>
            <a:pPr eaLnBrk="1" hangingPunct="1"/>
            <a:r>
              <a:rPr lang="en-US" smtClean="0"/>
              <a:t>This slide speaks for itself.</a:t>
            </a:r>
          </a:p>
          <a:p>
            <a:pPr eaLnBrk="1" hangingPunct="1"/>
            <a:endParaRPr lang="en-US" smtClean="0"/>
          </a:p>
          <a:p>
            <a:pPr eaLnBrk="1" hangingPunct="1"/>
            <a:r>
              <a:rPr lang="es-CO" smtClean="0"/>
              <a:t>KB 2W1AOUWD : How do National Instruments PXI Boards map to the PXI Backplane?</a:t>
            </a:r>
          </a:p>
        </p:txBody>
      </p:sp>
      <p:sp>
        <p:nvSpPr>
          <p:cNvPr id="136197" name="Footer Placeholder 7"/>
          <p:cNvSpPr>
            <a:spLocks noGrp="1"/>
          </p:cNvSpPr>
          <p:nvPr>
            <p:ph type="ftr" sz="quarter" idx="4"/>
          </p:nvPr>
        </p:nvSpPr>
        <p:spPr>
          <a:noFill/>
        </p:spPr>
        <p:txBody>
          <a:bodyPr/>
          <a:lstStyle/>
          <a:p>
            <a:r>
              <a:rPr lang="en-US"/>
              <a:t>National Instruments Confidential</a:t>
            </a:r>
          </a:p>
        </p:txBody>
      </p:sp>
      <p:sp>
        <p:nvSpPr>
          <p:cNvPr id="13619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D1F49DEC-CC88-423F-95C3-F73C2DA7E3C2}" type="slidenum">
              <a:rPr lang="en-US"/>
              <a:pPr/>
              <a:t>14</a:t>
            </a:fld>
            <a:endParaRPr lang="en-US"/>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r>
              <a:rPr lang="en-US" smtClean="0"/>
              <a:t>First we’ll cover the chassis. There are 3 basic families of chassis. Basic or single-segment, Multi-segment and PXI-SCXI combo chassis</a:t>
            </a:r>
          </a:p>
        </p:txBody>
      </p:sp>
      <p:sp>
        <p:nvSpPr>
          <p:cNvPr id="137221" name="Footer Placeholder 7"/>
          <p:cNvSpPr>
            <a:spLocks noGrp="1"/>
          </p:cNvSpPr>
          <p:nvPr>
            <p:ph type="ftr" sz="quarter" idx="4"/>
          </p:nvPr>
        </p:nvSpPr>
        <p:spPr>
          <a:noFill/>
        </p:spPr>
        <p:txBody>
          <a:bodyPr/>
          <a:lstStyle/>
          <a:p>
            <a:r>
              <a:rPr lang="en-US"/>
              <a:t>National Instruments Confidential</a:t>
            </a:r>
          </a:p>
        </p:txBody>
      </p:sp>
      <p:sp>
        <p:nvSpPr>
          <p:cNvPr id="13722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1ADE4DC5-4349-485F-8B7F-B58F0C3223F8}" type="slidenum">
              <a:rPr lang="en-US"/>
              <a:pPr/>
              <a:t>15</a:t>
            </a:fld>
            <a:endParaRPr lang="en-US"/>
          </a:p>
        </p:txBody>
      </p:sp>
      <p:sp>
        <p:nvSpPr>
          <p:cNvPr id="138243" name="Rectangle 2"/>
          <p:cNvSpPr>
            <a:spLocks noGrp="1" noRot="1" noChangeAspect="1" noChangeArrowheads="1" noTextEdit="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Here are each of the basic chassis. Those shown in grey are older chassis that NI purchased from other vendors. NI now designs most chassis in-house. The only older chassis still in use is the 1000B for DC power applications. </a:t>
            </a:r>
          </a:p>
        </p:txBody>
      </p:sp>
      <p:sp>
        <p:nvSpPr>
          <p:cNvPr id="138245" name="Footer Placeholder 7"/>
          <p:cNvSpPr>
            <a:spLocks noGrp="1"/>
          </p:cNvSpPr>
          <p:nvPr>
            <p:ph type="ftr" sz="quarter" idx="4"/>
          </p:nvPr>
        </p:nvSpPr>
        <p:spPr>
          <a:noFill/>
        </p:spPr>
        <p:txBody>
          <a:bodyPr/>
          <a:lstStyle/>
          <a:p>
            <a:r>
              <a:rPr lang="en-US"/>
              <a:t>National Instruments Confidential</a:t>
            </a:r>
          </a:p>
        </p:txBody>
      </p:sp>
      <p:sp>
        <p:nvSpPr>
          <p:cNvPr id="13824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p>
            <a:fld id="{BE12B19E-9642-44A1-BD34-E1280BA0FF0F}" type="slidenum">
              <a:rPr lang="en-US"/>
              <a:pPr/>
              <a:t>16</a:t>
            </a:fld>
            <a:endParaRPr lang="en-US"/>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p:spPr>
        <p:txBody>
          <a:bodyPr/>
          <a:lstStyle/>
          <a:p>
            <a:pPr eaLnBrk="1" hangingPunct="1"/>
            <a:r>
              <a:rPr lang="en-US" smtClean="0"/>
              <a:t>Basic chassis are &lt; 8 slots. Longer backplanes require additional bridges for signal integrity.</a:t>
            </a:r>
          </a:p>
          <a:p>
            <a:pPr eaLnBrk="1" hangingPunct="1"/>
            <a:r>
              <a:rPr lang="en-US" smtClean="0"/>
              <a:t>Since there is only one segment, there is no need to route triggers across the PXI Trigger bus</a:t>
            </a:r>
          </a:p>
          <a:p>
            <a:pPr eaLnBrk="1" hangingPunct="1"/>
            <a:r>
              <a:rPr lang="en-US" smtClean="0"/>
              <a:t>The six-slot 1036 can only accept a 2 slot-wide controller.</a:t>
            </a:r>
          </a:p>
          <a:p>
            <a:pPr eaLnBrk="1" hangingPunct="1"/>
            <a:r>
              <a:rPr lang="en-US" smtClean="0"/>
              <a:t>The “better” chassis like the 1042 series switch LED monitors power has an input and output BNC for the 10MHz backplane clock and a DSUB for analog voltage monitoring and turning off chassis power remotely.</a:t>
            </a:r>
          </a:p>
          <a:p>
            <a:pPr eaLnBrk="1" hangingPunct="1"/>
            <a:endParaRPr lang="en-US" smtClean="0"/>
          </a:p>
        </p:txBody>
      </p:sp>
      <p:sp>
        <p:nvSpPr>
          <p:cNvPr id="139269" name="Footer Placeholder 7"/>
          <p:cNvSpPr>
            <a:spLocks noGrp="1"/>
          </p:cNvSpPr>
          <p:nvPr>
            <p:ph type="ftr" sz="quarter" idx="4"/>
          </p:nvPr>
        </p:nvSpPr>
        <p:spPr>
          <a:noFill/>
        </p:spPr>
        <p:txBody>
          <a:bodyPr/>
          <a:lstStyle/>
          <a:p>
            <a:r>
              <a:rPr lang="en-US"/>
              <a:t>National Instruments Confidential</a:t>
            </a:r>
          </a:p>
        </p:txBody>
      </p:sp>
      <p:sp>
        <p:nvSpPr>
          <p:cNvPr id="13927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 need for a PXI-MXI card. Built in port on the back of the </a:t>
            </a:r>
            <a:r>
              <a:rPr lang="en-US" dirty="0" err="1" smtClean="0"/>
              <a:t>chasis</a:t>
            </a:r>
            <a:r>
              <a:rPr lang="en-US" dirty="0" smtClean="0"/>
              <a:t>.</a:t>
            </a:r>
            <a:endParaRPr lang="en-US" dirty="0"/>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p>
            <a:fld id="{9DC62C57-66D9-4392-ACF1-B2A29F0ED66D}" type="slidenum">
              <a:rPr lang="en-US"/>
              <a:pPr/>
              <a:t>18</a:t>
            </a:fld>
            <a:endParaRPr lang="en-US"/>
          </a:p>
        </p:txBody>
      </p:sp>
      <p:sp>
        <p:nvSpPr>
          <p:cNvPr id="140291" name="Rectangle 2"/>
          <p:cNvSpPr>
            <a:spLocks noGrp="1" noRot="1" noChangeAspect="1" noChangeArrowheads="1" noTextEdit="1"/>
          </p:cNvSpPr>
          <p:nvPr>
            <p:ph type="sldImg"/>
          </p:nvPr>
        </p:nvSpPr>
        <p:spPr>
          <a:solidFill>
            <a:srgbClr val="FFFFFF"/>
          </a:solidFill>
          <a:ln/>
        </p:spPr>
      </p:sp>
      <p:sp>
        <p:nvSpPr>
          <p:cNvPr id="14029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t>This is the multi-segment architecture</a:t>
            </a:r>
          </a:p>
          <a:p>
            <a:pPr eaLnBrk="1" hangingPunct="1">
              <a:buFont typeface="Wingdings" pitchFamily="2" charset="2"/>
              <a:buChar char="Ø"/>
            </a:pPr>
            <a:r>
              <a:rPr lang="en-US" smtClean="0"/>
              <a:t>The 33 MHz PCI communication can only extend for about 8 slots before needing to be rebuffered. For our larger chassis, we use PCI-PCI bridges (a standard PC component) to extend the PCI through all slots in our larger (think 18-slot chassis)</a:t>
            </a:r>
          </a:p>
          <a:p>
            <a:pPr eaLnBrk="1" hangingPunct="1">
              <a:buFont typeface="Wingdings" pitchFamily="2" charset="2"/>
              <a:buChar char="Ø"/>
            </a:pPr>
            <a:endParaRPr lang="en-US" smtClean="0"/>
          </a:p>
          <a:p>
            <a:pPr eaLnBrk="1" hangingPunct="1">
              <a:buFont typeface="Wingdings" pitchFamily="2" charset="2"/>
              <a:buChar char="Ø"/>
            </a:pPr>
            <a:r>
              <a:rPr lang="en-US" smtClean="0"/>
              <a:t>To also improve the signal integrity for the internal triggering, we also rebuffer the parallel PXI Trigger bus using a PXI Trigger bridge. These triggers must be routed in software to drive signals across the segments. We’ll cover how you do this routing in the software section</a:t>
            </a:r>
          </a:p>
          <a:p>
            <a:pPr eaLnBrk="1" hangingPunct="1">
              <a:buFont typeface="Wingdings" pitchFamily="2" charset="2"/>
              <a:buChar char="Ø"/>
            </a:pPr>
            <a:endParaRPr lang="en-US" smtClean="0"/>
          </a:p>
          <a:p>
            <a:pPr eaLnBrk="1" hangingPunct="1">
              <a:buFont typeface="Wingdings" pitchFamily="2" charset="2"/>
              <a:buChar char="Ø"/>
            </a:pPr>
            <a:r>
              <a:rPr lang="en-US" smtClean="0"/>
              <a:t>As with the 1042, the 1044 and 1045 have power monitoring LEDs, Backplane 10MHz in and out BNC connectors and a DSUB connector for monitoring analog voltages and remote powering the chassis</a:t>
            </a:r>
          </a:p>
        </p:txBody>
      </p:sp>
      <p:sp>
        <p:nvSpPr>
          <p:cNvPr id="140293" name="Footer Placeholder 7"/>
          <p:cNvSpPr>
            <a:spLocks noGrp="1"/>
          </p:cNvSpPr>
          <p:nvPr>
            <p:ph type="ftr" sz="quarter" idx="4"/>
          </p:nvPr>
        </p:nvSpPr>
        <p:spPr>
          <a:noFill/>
        </p:spPr>
        <p:txBody>
          <a:bodyPr/>
          <a:lstStyle/>
          <a:p>
            <a:r>
              <a:rPr lang="en-US"/>
              <a:t>National Instruments Confidential</a:t>
            </a:r>
          </a:p>
        </p:txBody>
      </p:sp>
      <p:sp>
        <p:nvSpPr>
          <p:cNvPr id="14029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p>
            <a:fld id="{2C1590E2-6D35-4063-941D-49ED45C3992E}" type="slidenum">
              <a:rPr lang="en-US"/>
              <a:pPr/>
              <a:t>19</a:t>
            </a:fld>
            <a:endParaRPr lang="en-US"/>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p:spPr>
        <p:txBody>
          <a:bodyPr/>
          <a:lstStyle/>
          <a:p>
            <a:pPr eaLnBrk="1" hangingPunct="1"/>
            <a:r>
              <a:rPr lang="en-US" smtClean="0"/>
              <a:t>Most NI chassis support 3u modules. A ‘u’ is an amount of vertical space for modules. The PXI specification also allows for 6u modules to allow more vertical peripheral space. At the end of 2005, we began selling the 1056 chassis which will accept both 3u and 6u modules. There are brackets that allow you to configure your 1056 to accept up to 17 3u modules like the 1045 or 7 6u and 3 3u modules. Note that this chassis does not accept VXI modules!</a:t>
            </a:r>
          </a:p>
          <a:p>
            <a:pPr eaLnBrk="1" hangingPunct="1"/>
            <a:endParaRPr lang="en-US" smtClean="0"/>
          </a:p>
          <a:p>
            <a:pPr eaLnBrk="1" hangingPunct="1"/>
            <a:r>
              <a:rPr lang="en-US" smtClean="0"/>
              <a:t>The 1056 has similar PCI-PCI bridges and PXI trigger routers to the 1045 and 1044 chassis. An important note is that the DSUB on the 1056 does not provide analog voltages, it provides a serial interface to query voltage values.</a:t>
            </a:r>
          </a:p>
        </p:txBody>
      </p:sp>
      <p:sp>
        <p:nvSpPr>
          <p:cNvPr id="141317" name="Footer Placeholder 7"/>
          <p:cNvSpPr>
            <a:spLocks noGrp="1"/>
          </p:cNvSpPr>
          <p:nvPr>
            <p:ph type="ftr" sz="quarter" idx="4"/>
          </p:nvPr>
        </p:nvSpPr>
        <p:spPr>
          <a:noFill/>
        </p:spPr>
        <p:txBody>
          <a:bodyPr/>
          <a:lstStyle/>
          <a:p>
            <a:r>
              <a:rPr lang="en-US"/>
              <a:t>National Instruments Confidential</a:t>
            </a:r>
          </a:p>
        </p:txBody>
      </p:sp>
      <p:sp>
        <p:nvSpPr>
          <p:cNvPr id="14131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30DCB7A8-E587-4A6F-BAC8-F8A3C19BF0A4}" type="slidenum">
              <a:rPr lang="en-US"/>
              <a:pPr/>
              <a:t>2</a:t>
            </a:fld>
            <a:endParaRPr lang="en-US"/>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endParaRPr lang="en-US" smtClean="0"/>
          </a:p>
        </p:txBody>
      </p:sp>
      <p:sp>
        <p:nvSpPr>
          <p:cNvPr id="128005" name="Footer Placeholder 7"/>
          <p:cNvSpPr>
            <a:spLocks noGrp="1"/>
          </p:cNvSpPr>
          <p:nvPr>
            <p:ph type="ftr" sz="quarter" idx="4"/>
          </p:nvPr>
        </p:nvSpPr>
        <p:spPr>
          <a:noFill/>
        </p:spPr>
        <p:txBody>
          <a:bodyPr/>
          <a:lstStyle/>
          <a:p>
            <a:r>
              <a:rPr lang="en-US"/>
              <a:t>National Instruments Confidential</a:t>
            </a:r>
          </a:p>
        </p:txBody>
      </p:sp>
      <p:sp>
        <p:nvSpPr>
          <p:cNvPr id="12800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39894635-DC76-4220-B683-99F0D145DB31}" type="slidenum">
              <a:rPr lang="en-US"/>
              <a:pPr/>
              <a:t>20</a:t>
            </a:fld>
            <a:endParaRPr lang="en-US"/>
          </a:p>
        </p:txBody>
      </p:sp>
      <p:sp>
        <p:nvSpPr>
          <p:cNvPr id="142339" name="Rectangle 2"/>
          <p:cNvSpPr>
            <a:spLocks noGrp="1" noRot="1" noChangeAspect="1" noChangeArrowheads="1" noTextEdit="1"/>
          </p:cNvSpPr>
          <p:nvPr>
            <p:ph type="sldImg"/>
          </p:nvPr>
        </p:nvSpPr>
        <p:spPr>
          <a:solidFill>
            <a:srgbClr val="FFFFFF"/>
          </a:solidFill>
          <a:ln/>
        </p:spPr>
      </p:sp>
      <p:sp>
        <p:nvSpPr>
          <p:cNvPr id="14234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t>The P</a:t>
            </a:r>
            <a:r>
              <a:rPr lang="en-US" i="1" smtClean="0"/>
              <a:t>XI-SCXI combo chassis allow customers to use an integrated system to do signal conditioning and PXI. The left section is either 4 or 8 PXI slots. The rightmost slot can use the local bus lines to control the SCXI portion. If your module cannot use local bus, you can externally cable to the back of the 1010 or 1050 with an SCXI-1349 as you would with an external SCXI chassis. We’ll discuss some of the removal of Local Bus in the PXI Express section of the presentation.</a:t>
            </a:r>
            <a:endParaRPr lang="en-US" smtClean="0"/>
          </a:p>
          <a:p>
            <a:pPr eaLnBrk="1" hangingPunct="1"/>
            <a:endParaRPr lang="en-US" smtClean="0"/>
          </a:p>
          <a:p>
            <a:pPr eaLnBrk="1" hangingPunct="1"/>
            <a:r>
              <a:rPr lang="en-US" smtClean="0"/>
              <a:t>KB 1NFF457T : Configuring a PXI-1010 or PXI-1011 Chassis</a:t>
            </a:r>
          </a:p>
        </p:txBody>
      </p:sp>
      <p:sp>
        <p:nvSpPr>
          <p:cNvPr id="142341" name="Footer Placeholder 7"/>
          <p:cNvSpPr>
            <a:spLocks noGrp="1"/>
          </p:cNvSpPr>
          <p:nvPr>
            <p:ph type="ftr" sz="quarter" idx="4"/>
          </p:nvPr>
        </p:nvSpPr>
        <p:spPr>
          <a:noFill/>
        </p:spPr>
        <p:txBody>
          <a:bodyPr/>
          <a:lstStyle/>
          <a:p>
            <a:r>
              <a:rPr lang="en-US"/>
              <a:t>National Instruments Confidential</a:t>
            </a:r>
          </a:p>
        </p:txBody>
      </p:sp>
      <p:sp>
        <p:nvSpPr>
          <p:cNvPr id="14234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p:spPr>
        <p:txBody>
          <a:bodyPr/>
          <a:lstStyle/>
          <a:p>
            <a:r>
              <a:rPr lang="en-US" smtClean="0">
                <a:latin typeface="Arial" pitchFamily="34" charset="0"/>
              </a:rPr>
              <a:t>Use of the Local bus for  SCXI combo chassis control is the typical use of this bus.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p>
            <a:fld id="{D54E2911-6C27-4D74-B4DA-2FFB555A35C2}" type="slidenum">
              <a:rPr lang="en-US"/>
              <a:pPr/>
              <a:t>22</a:t>
            </a:fld>
            <a:endParaRPr lang="en-US"/>
          </a:p>
        </p:txBody>
      </p:sp>
      <p:sp>
        <p:nvSpPr>
          <p:cNvPr id="143363" name="Rectangle 2"/>
          <p:cNvSpPr>
            <a:spLocks noGrp="1" noRot="1" noChangeAspect="1" noChangeArrowheads="1" noTextEdit="1"/>
          </p:cNvSpPr>
          <p:nvPr>
            <p:ph type="sldImg"/>
          </p:nvPr>
        </p:nvSpPr>
        <p:spPr>
          <a:xfrm>
            <a:off x="1065213" y="685800"/>
            <a:ext cx="4681537" cy="3511550"/>
          </a:xfrm>
          <a:solidFill>
            <a:srgbClr val="FFFFFF"/>
          </a:solidFill>
          <a:ln/>
        </p:spPr>
      </p:sp>
      <p:sp>
        <p:nvSpPr>
          <p:cNvPr id="143364" name="Rectangle 3"/>
          <p:cNvSpPr>
            <a:spLocks noGrp="1" noChangeArrowheads="1"/>
          </p:cNvSpPr>
          <p:nvPr>
            <p:ph type="body" idx="1"/>
          </p:nvPr>
        </p:nvSpPr>
        <p:spPr>
          <a:xfrm>
            <a:off x="898525" y="4425474"/>
            <a:ext cx="5011738" cy="4199520"/>
          </a:xfrm>
          <a:solidFill>
            <a:srgbClr val="FFFFFF"/>
          </a:solidFill>
          <a:ln>
            <a:solidFill>
              <a:srgbClr val="000000"/>
            </a:solidFill>
          </a:ln>
        </p:spPr>
        <p:txBody>
          <a:bodyPr/>
          <a:lstStyle/>
          <a:p>
            <a:pPr eaLnBrk="1" hangingPunct="1"/>
            <a:r>
              <a:rPr lang="en-US" smtClean="0"/>
              <a:t>As mentioned previously, a PXI controller is essentially a computer where the chassis is the power supply and PCI bus. The controller must be in the left most slot (slot 1) of the PXI chassis.  National Instruments only ships and supports PXI controllers running under Windows or RT OSes; however, users can install the Operating System of their choice.  </a:t>
            </a:r>
          </a:p>
          <a:p>
            <a:pPr eaLnBrk="1" hangingPunct="1"/>
            <a:r>
              <a:rPr lang="en-US" smtClean="0"/>
              <a:t>NI makes a variety of embedded controllers built on different architectures. Some of these (like the 8140 series can only run RT)</a:t>
            </a:r>
          </a:p>
          <a:p>
            <a:pPr eaLnBrk="1" hangingPunct="1"/>
            <a:r>
              <a:rPr lang="en-US" smtClean="0"/>
              <a:t>We also make Remote controllers. Think of these as PCI extenders or bridges for MXI-3 and MXI-4 which allow you to connect PXI chassis to other chassis or a host computer. MXI Express is a PCI Express extender. Since these products use standard PC components, you don’t even need software to see boards behind them.</a:t>
            </a:r>
          </a:p>
        </p:txBody>
      </p:sp>
      <p:sp>
        <p:nvSpPr>
          <p:cNvPr id="143365" name="Footer Placeholder 7"/>
          <p:cNvSpPr>
            <a:spLocks noGrp="1"/>
          </p:cNvSpPr>
          <p:nvPr>
            <p:ph type="ftr" sz="quarter" idx="4"/>
          </p:nvPr>
        </p:nvSpPr>
        <p:spPr>
          <a:noFill/>
        </p:spPr>
        <p:txBody>
          <a:bodyPr/>
          <a:lstStyle/>
          <a:p>
            <a:r>
              <a:rPr lang="en-US"/>
              <a:t>National Instruments Confidential</a:t>
            </a:r>
          </a:p>
        </p:txBody>
      </p:sp>
      <p:sp>
        <p:nvSpPr>
          <p:cNvPr id="14336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F1E7381B-540D-4282-92BC-CC0E06E12070}" type="slidenum">
              <a:rPr lang="en-US"/>
              <a:pPr/>
              <a:t>23</a:t>
            </a:fld>
            <a:endParaRPr lang="en-US"/>
          </a:p>
        </p:txBody>
      </p:sp>
      <p:sp>
        <p:nvSpPr>
          <p:cNvPr id="144387" name="Rectangle 2"/>
          <p:cNvSpPr>
            <a:spLocks noGrp="1" noRot="1" noChangeAspect="1" noChangeArrowheads="1" noTextEdit="1"/>
          </p:cNvSpPr>
          <p:nvPr>
            <p:ph type="sldImg"/>
          </p:nvPr>
        </p:nvSpPr>
        <p:spPr>
          <a:xfrm>
            <a:off x="1065213" y="685800"/>
            <a:ext cx="4681537" cy="3511550"/>
          </a:xfrm>
          <a:solidFill>
            <a:srgbClr val="FFFFFF"/>
          </a:solidFill>
          <a:ln/>
        </p:spPr>
      </p:sp>
      <p:sp>
        <p:nvSpPr>
          <p:cNvPr id="144388" name="Rectangle 3"/>
          <p:cNvSpPr>
            <a:spLocks noGrp="1" noChangeArrowheads="1"/>
          </p:cNvSpPr>
          <p:nvPr>
            <p:ph type="body" idx="1"/>
          </p:nvPr>
        </p:nvSpPr>
        <p:spPr>
          <a:xfrm>
            <a:off x="898525" y="4425474"/>
            <a:ext cx="5011738" cy="4199520"/>
          </a:xfrm>
          <a:solidFill>
            <a:srgbClr val="FFFFFF"/>
          </a:solidFill>
          <a:ln>
            <a:solidFill>
              <a:srgbClr val="000000"/>
            </a:solidFill>
          </a:ln>
        </p:spPr>
        <p:txBody>
          <a:bodyPr/>
          <a:lstStyle/>
          <a:p>
            <a:pPr eaLnBrk="1" hangingPunct="1"/>
            <a:r>
              <a:rPr lang="en-US" smtClean="0"/>
              <a:t>PXI embedded controllers are built with laptop and PC components.  They operate just like normal computers with a built in  processor, memory, hard drive, and in older controllers, a floppy drive.  They can have a monitor, keyboard, mouse, USB port(s), serial port(s), parallel port, etc. </a:t>
            </a:r>
          </a:p>
          <a:p>
            <a:pPr eaLnBrk="1" hangingPunct="1"/>
            <a:endParaRPr lang="en-US" smtClean="0"/>
          </a:p>
          <a:p>
            <a:pPr eaLnBrk="1" hangingPunct="1"/>
            <a:r>
              <a:rPr lang="en-US" smtClean="0"/>
              <a:t>Many embedded controllers can run windows or RT (or be dual-boot) and since the 8184, you no longer have to create an RT floppy boot disk. We now build the RT safe-mode into the BIOS where you can select which OS to boot.</a:t>
            </a:r>
          </a:p>
          <a:p>
            <a:pPr eaLnBrk="1" hangingPunct="1"/>
            <a:endParaRPr lang="en-US" smtClean="0"/>
          </a:p>
        </p:txBody>
      </p:sp>
      <p:sp>
        <p:nvSpPr>
          <p:cNvPr id="144389" name="Footer Placeholder 7"/>
          <p:cNvSpPr>
            <a:spLocks noGrp="1"/>
          </p:cNvSpPr>
          <p:nvPr>
            <p:ph type="ftr" sz="quarter" idx="4"/>
          </p:nvPr>
        </p:nvSpPr>
        <p:spPr>
          <a:noFill/>
        </p:spPr>
        <p:txBody>
          <a:bodyPr/>
          <a:lstStyle/>
          <a:p>
            <a:r>
              <a:rPr lang="en-US"/>
              <a:t>National Instruments Confidential</a:t>
            </a:r>
          </a:p>
        </p:txBody>
      </p:sp>
      <p:sp>
        <p:nvSpPr>
          <p:cNvPr id="14439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p>
            <a:fld id="{AE935915-99DB-4001-8BB7-8DE6F016E58A}" type="slidenum">
              <a:rPr lang="en-US"/>
              <a:pPr/>
              <a:t>24</a:t>
            </a:fld>
            <a:endParaRPr lang="en-US"/>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p:spPr>
        <p:txBody>
          <a:bodyPr/>
          <a:lstStyle/>
          <a:p>
            <a:pPr eaLnBrk="1" hangingPunct="1"/>
            <a:r>
              <a:rPr lang="en-US" dirty="0" smtClean="0"/>
              <a:t>This is a slide that shows the latest</a:t>
            </a:r>
            <a:r>
              <a:rPr lang="en-US" baseline="0" dirty="0" smtClean="0"/>
              <a:t> </a:t>
            </a:r>
            <a:r>
              <a:rPr lang="en-US" dirty="0" smtClean="0"/>
              <a:t>controllers. </a:t>
            </a:r>
          </a:p>
          <a:p>
            <a:pPr eaLnBrk="1" hangingPunct="1"/>
            <a:r>
              <a:rPr lang="en-US" dirty="0" smtClean="0"/>
              <a:t/>
            </a:r>
            <a:br>
              <a:rPr lang="en-US" dirty="0" smtClean="0"/>
            </a:br>
            <a:r>
              <a:rPr lang="en-US" dirty="0" smtClean="0"/>
              <a:t>8110 - http://sine.ni.com/nips/cds/view/p/lang/en/nid/206809</a:t>
            </a:r>
          </a:p>
          <a:p>
            <a:pPr eaLnBrk="1" hangingPunct="1"/>
            <a:r>
              <a:rPr lang="en-US" dirty="0" smtClean="0"/>
              <a:t>8108 – Not even out yet! Soon to be released.</a:t>
            </a:r>
          </a:p>
          <a:p>
            <a:pPr eaLnBrk="1" hangingPunct="1"/>
            <a:r>
              <a:rPr lang="en-US" dirty="0" smtClean="0"/>
              <a:t>8130 -</a:t>
            </a:r>
            <a:r>
              <a:rPr lang="en-US" baseline="0" dirty="0" smtClean="0"/>
              <a:t> </a:t>
            </a:r>
            <a:r>
              <a:rPr lang="en-US" dirty="0" smtClean="0"/>
              <a:t>http://sine.ni.com/nips/cds/view/p/lang/en/nid/203929</a:t>
            </a:r>
          </a:p>
          <a:p>
            <a:pPr marL="0" marR="0" indent="0" algn="l" defTabSz="914400" rtl="0" eaLnBrk="1" fontAlgn="base" latinLnBrk="0" hangingPunct="1">
              <a:lnSpc>
                <a:spcPct val="100000"/>
              </a:lnSpc>
              <a:spcBef>
                <a:spcPct val="30000"/>
              </a:spcBef>
              <a:spcAft>
                <a:spcPct val="0"/>
              </a:spcAft>
              <a:buClrTx/>
              <a:buSzTx/>
              <a:buFontTx/>
              <a:buNone/>
              <a:tabLst/>
              <a:defRPr/>
            </a:pPr>
            <a:r>
              <a:rPr lang="en-US" smtClean="0"/>
              <a:t>8101 </a:t>
            </a:r>
            <a:r>
              <a:rPr lang="en-US" dirty="0" smtClean="0"/>
              <a:t>– Not even out yet! Soon to be released.</a:t>
            </a:r>
          </a:p>
          <a:p>
            <a:pPr eaLnBrk="1" hangingPunct="1"/>
            <a:endParaRPr lang="en-US" dirty="0" smtClean="0"/>
          </a:p>
        </p:txBody>
      </p:sp>
      <p:sp>
        <p:nvSpPr>
          <p:cNvPr id="145413" name="Footer Placeholder 7"/>
          <p:cNvSpPr>
            <a:spLocks noGrp="1"/>
          </p:cNvSpPr>
          <p:nvPr>
            <p:ph type="ftr" sz="quarter" idx="4"/>
          </p:nvPr>
        </p:nvSpPr>
        <p:spPr>
          <a:noFill/>
        </p:spPr>
        <p:txBody>
          <a:bodyPr/>
          <a:lstStyle/>
          <a:p>
            <a:r>
              <a:rPr lang="en-US"/>
              <a:t>National Instruments Confidential</a:t>
            </a:r>
          </a:p>
        </p:txBody>
      </p:sp>
      <p:sp>
        <p:nvSpPr>
          <p:cNvPr id="14541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p>
            <a:fld id="{7A3E0117-55B8-4F70-92A5-4029B72FDE15}" type="slidenum">
              <a:rPr lang="en-US"/>
              <a:pPr/>
              <a:t>25</a:t>
            </a:fld>
            <a:endParaRPr lang="en-US"/>
          </a:p>
        </p:txBody>
      </p:sp>
      <p:sp>
        <p:nvSpPr>
          <p:cNvPr id="146435" name="Rectangle 2"/>
          <p:cNvSpPr>
            <a:spLocks noGrp="1" noRot="1" noChangeAspect="1" noChangeArrowheads="1" noTextEdit="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As we move to newer architectures, we may slightly change the peripheral I/O on our controllers such as the new DVI-I video connector on the PXI-8105. You’ll notice that the 8186 only has one PS2 port. We provide a single ps2 to dual ps2 dongles to get the KB and mouse port. The PXI-8196 controller provides a state-of-the-art </a:t>
            </a:r>
            <a:r>
              <a:rPr lang="en-US" dirty="0" err="1" smtClean="0"/>
              <a:t>ExpressCard</a:t>
            </a:r>
            <a:r>
              <a:rPr lang="en-US" dirty="0" smtClean="0"/>
              <a:t> slot and Gigabit Ethernet but does not provide the older PS2 keyboard and mouse ports. For customers that require these ports, we provide USB to PS2 dongles similar to the single ps2 to dual ps2 dongles</a:t>
            </a:r>
          </a:p>
          <a:p>
            <a:pPr eaLnBrk="1" hangingPunct="1"/>
            <a:endParaRPr lang="en-US" dirty="0" smtClean="0"/>
          </a:p>
          <a:p>
            <a:pPr eaLnBrk="1" hangingPunct="1"/>
            <a:r>
              <a:rPr lang="en-US" dirty="0" smtClean="0"/>
              <a:t>To briefly mention </a:t>
            </a:r>
            <a:r>
              <a:rPr lang="en-US" dirty="0" err="1" smtClean="0"/>
              <a:t>ExpressCard</a:t>
            </a:r>
            <a:r>
              <a:rPr lang="en-US" dirty="0" smtClean="0"/>
              <a:t>, </a:t>
            </a:r>
            <a:r>
              <a:rPr lang="en-US" dirty="0" err="1" smtClean="0"/>
              <a:t>ExpressCard</a:t>
            </a:r>
            <a:r>
              <a:rPr lang="en-US" dirty="0" smtClean="0"/>
              <a:t> provides a x1 PCI Express interface for up to 250 MB/s or USB 2.0 interface to a plug-in module. Though it looks like </a:t>
            </a:r>
            <a:r>
              <a:rPr lang="en-US" dirty="0" err="1" smtClean="0"/>
              <a:t>CardBus</a:t>
            </a:r>
            <a:r>
              <a:rPr lang="en-US" dirty="0" smtClean="0"/>
              <a:t> or PCMCIA, it is not. </a:t>
            </a:r>
          </a:p>
        </p:txBody>
      </p:sp>
      <p:sp>
        <p:nvSpPr>
          <p:cNvPr id="146437" name="Footer Placeholder 7"/>
          <p:cNvSpPr>
            <a:spLocks noGrp="1"/>
          </p:cNvSpPr>
          <p:nvPr>
            <p:ph type="ftr" sz="quarter" idx="4"/>
          </p:nvPr>
        </p:nvSpPr>
        <p:spPr>
          <a:noFill/>
        </p:spPr>
        <p:txBody>
          <a:bodyPr/>
          <a:lstStyle/>
          <a:p>
            <a:r>
              <a:rPr lang="en-US"/>
              <a:t>National Instruments Confidential</a:t>
            </a:r>
          </a:p>
        </p:txBody>
      </p:sp>
      <p:sp>
        <p:nvSpPr>
          <p:cNvPr id="14643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p:spPr>
        <p:txBody>
          <a:bodyPr/>
          <a:lstStyle/>
          <a:p>
            <a:fld id="{4560EA0E-C4E3-43F7-A6B4-5DDCEB2D9023}" type="slidenum">
              <a:rPr lang="en-US"/>
              <a:pPr/>
              <a:t>26</a:t>
            </a:fld>
            <a:endParaRPr lang="en-US"/>
          </a:p>
        </p:txBody>
      </p:sp>
      <p:sp>
        <p:nvSpPr>
          <p:cNvPr id="147459" name="Rectangle 2"/>
          <p:cNvSpPr>
            <a:spLocks noGrp="1" noRot="1" noChangeAspect="1" noChangeArrowheads="1" noTextEdit="1"/>
          </p:cNvSpPr>
          <p:nvPr>
            <p:ph type="sldImg"/>
          </p:nvPr>
        </p:nvSpPr>
        <p:spPr>
          <a:xfrm>
            <a:off x="1065213" y="685800"/>
            <a:ext cx="4681537" cy="3511550"/>
          </a:xfrm>
          <a:solidFill>
            <a:srgbClr val="FFFFFF"/>
          </a:solidFill>
          <a:ln/>
        </p:spPr>
      </p:sp>
      <p:sp>
        <p:nvSpPr>
          <p:cNvPr id="147460" name="Rectangle 3"/>
          <p:cNvSpPr>
            <a:spLocks noGrp="1" noChangeArrowheads="1"/>
          </p:cNvSpPr>
          <p:nvPr>
            <p:ph type="body" idx="1"/>
          </p:nvPr>
        </p:nvSpPr>
        <p:spPr>
          <a:xfrm>
            <a:off x="898525" y="4425474"/>
            <a:ext cx="5011738" cy="4199520"/>
          </a:xfrm>
          <a:solidFill>
            <a:srgbClr val="FFFFFF"/>
          </a:solidFill>
          <a:ln>
            <a:solidFill>
              <a:srgbClr val="000000"/>
            </a:solidFill>
          </a:ln>
        </p:spPr>
        <p:txBody>
          <a:bodyPr/>
          <a:lstStyle/>
          <a:p>
            <a:pPr eaLnBrk="1" hangingPunct="1"/>
            <a:r>
              <a:rPr lang="en-US" smtClean="0"/>
              <a:t>MXI-3 is an older link that brings links PCI to give PCs direct control of PXI systems, or to link PXI chassis together.  MXI-3 is a high-performance link that is transparent to software applications and drivers. It builds on the standard PCI-to-PCI bridge, and is recognized as one by operating systems.</a:t>
            </a:r>
          </a:p>
          <a:p>
            <a:pPr eaLnBrk="1" hangingPunct="1"/>
            <a:endParaRPr lang="en-US" smtClean="0"/>
          </a:p>
          <a:p>
            <a:pPr eaLnBrk="1" hangingPunct="1"/>
            <a:r>
              <a:rPr lang="en-US" smtClean="0"/>
              <a:t>Depending on your application, you can use copper cable board (PCI-8330 and PXI-8330) or fiber optic boards (PCI-8335 and PXI-8335).  Copper cable MXI-3 links are useful for short distances (up to 10 meters). Fiber optic MXI-3 links are recommended when electrical isolation, EMI resistance or longer distances (up to 200 meters) are required.  Use MXI-3 when you require the highest performance desktop processors on the market or when you want to reuse a computer you already have. </a:t>
            </a:r>
          </a:p>
        </p:txBody>
      </p:sp>
      <p:sp>
        <p:nvSpPr>
          <p:cNvPr id="147461" name="Footer Placeholder 7"/>
          <p:cNvSpPr>
            <a:spLocks noGrp="1"/>
          </p:cNvSpPr>
          <p:nvPr>
            <p:ph type="ftr" sz="quarter" idx="4"/>
          </p:nvPr>
        </p:nvSpPr>
        <p:spPr>
          <a:noFill/>
        </p:spPr>
        <p:txBody>
          <a:bodyPr/>
          <a:lstStyle/>
          <a:p>
            <a:r>
              <a:rPr lang="en-US"/>
              <a:t>National Instruments Confidential</a:t>
            </a:r>
          </a:p>
        </p:txBody>
      </p:sp>
      <p:sp>
        <p:nvSpPr>
          <p:cNvPr id="14746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p>
            <a:fld id="{238C3DC4-2D16-4E67-9E44-612827A6966E}" type="slidenum">
              <a:rPr lang="en-US"/>
              <a:pPr/>
              <a:t>27</a:t>
            </a:fld>
            <a:endParaRPr lang="en-US"/>
          </a:p>
        </p:txBody>
      </p:sp>
      <p:sp>
        <p:nvSpPr>
          <p:cNvPr id="148483" name="Rectangle 2"/>
          <p:cNvSpPr>
            <a:spLocks noGrp="1" noRot="1" noChangeAspect="1" noChangeArrowheads="1" noTextEdit="1"/>
          </p:cNvSpPr>
          <p:nvPr>
            <p:ph type="sldImg"/>
          </p:nvPr>
        </p:nvSpPr>
        <p:spPr>
          <a:solidFill>
            <a:srgbClr val="FFFFFF"/>
          </a:solidFill>
          <a:ln/>
        </p:spPr>
      </p:sp>
      <p:sp>
        <p:nvSpPr>
          <p:cNvPr id="1484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t>MXI-4 was released after MXI-3 however its sustained throughput is less than MXI-3 because of the added error correction. Fiber optic or copper wiring is available. Fiber optic cables provide electrical isolation and can be extended for longer distances (200m off the shelf or 300m with customer cabling).</a:t>
            </a:r>
          </a:p>
          <a:p>
            <a:pPr eaLnBrk="1" hangingPunct="1"/>
            <a:endParaRPr lang="en-US" smtClean="0"/>
          </a:p>
          <a:p>
            <a:pPr eaLnBrk="1" hangingPunct="1"/>
            <a:r>
              <a:rPr lang="en-US" smtClean="0"/>
              <a:t>MXI-express is an interface from PXI Express to PCI (PXI). IT has a throughput of 110MB/s when communicating between the host and a single chassis. It has a total of 160 MB/s when communicating with 2 chassis ( 80MB/s per chassis) when using a 2 port MXI interface (PCI-8362). And since it’s PCIe, this can be dedicated bandwidth to the host. There is however, a 7m distance limit and since the root is PCIe, it can’t be used to go from a PXI slot to another PXI chassis.</a:t>
            </a:r>
          </a:p>
        </p:txBody>
      </p:sp>
      <p:sp>
        <p:nvSpPr>
          <p:cNvPr id="148485" name="Footer Placeholder 7"/>
          <p:cNvSpPr>
            <a:spLocks noGrp="1"/>
          </p:cNvSpPr>
          <p:nvPr>
            <p:ph type="ftr" sz="quarter" idx="4"/>
          </p:nvPr>
        </p:nvSpPr>
        <p:spPr>
          <a:noFill/>
        </p:spPr>
        <p:txBody>
          <a:bodyPr/>
          <a:lstStyle/>
          <a:p>
            <a:r>
              <a:rPr lang="en-US"/>
              <a:t>National Instruments Confidential</a:t>
            </a:r>
          </a:p>
        </p:txBody>
      </p:sp>
      <p:sp>
        <p:nvSpPr>
          <p:cNvPr id="14848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F43AFB04-4B24-424C-9216-244E774EB897}" type="slidenum">
              <a:rPr lang="en-US"/>
              <a:pPr/>
              <a:t>28</a:t>
            </a:fld>
            <a:endParaRPr lang="en-US"/>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t>These are the remote controllers that are used to control PXI chassis from laptops. The first one is the CardBus-8310 which has a throughput of 50MB/s to host and 10MB/s from host. There is a list of compatible laptops in our website. Here is the link (http://zone.ni.com/devzone/conceptd.nsf/webmain/40C6006F85B25FA18625702E00578407). Keep in mind that the 8310 does require an additional driver to operate at all.</a:t>
            </a:r>
          </a:p>
          <a:p>
            <a:pPr eaLnBrk="1" hangingPunct="1"/>
            <a:endParaRPr lang="en-US" smtClean="0"/>
          </a:p>
          <a:p>
            <a:pPr eaLnBrk="1" hangingPunct="1"/>
            <a:r>
              <a:rPr lang="en-US" smtClean="0"/>
              <a:t>MXI-ExpressCard was released in 2005 and hence the CardBus is not recommended if customers have the ExpressCard slot in their laptops. The reason is because with MXI-ExpressCard, we can sustain throughput rates similar to the ones we can sustain with MXI-Exprss (110 MB/s). Again, there is also a laptop compatibility list in our website (http://zone.ni.com/devzone/conceptd.nsf/webmain/23F563A4255EB50F8625702D005A9D07)</a:t>
            </a:r>
          </a:p>
        </p:txBody>
      </p:sp>
      <p:sp>
        <p:nvSpPr>
          <p:cNvPr id="149509" name="Footer Placeholder 7"/>
          <p:cNvSpPr>
            <a:spLocks noGrp="1"/>
          </p:cNvSpPr>
          <p:nvPr>
            <p:ph type="ftr" sz="quarter" idx="4"/>
          </p:nvPr>
        </p:nvSpPr>
        <p:spPr>
          <a:noFill/>
        </p:spPr>
        <p:txBody>
          <a:bodyPr/>
          <a:lstStyle/>
          <a:p>
            <a:r>
              <a:rPr lang="en-US"/>
              <a:t>National Instruments Confidential</a:t>
            </a:r>
          </a:p>
        </p:txBody>
      </p:sp>
      <p:sp>
        <p:nvSpPr>
          <p:cNvPr id="14951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p:spPr>
        <p:txBody>
          <a:bodyPr/>
          <a:lstStyle/>
          <a:p>
            <a:fld id="{73777B7F-905E-4E91-B630-DD7C86C402A1}" type="slidenum">
              <a:rPr lang="en-US"/>
              <a:pPr/>
              <a:t>29</a:t>
            </a:fld>
            <a:endParaRPr lang="en-US"/>
          </a:p>
        </p:txBody>
      </p:sp>
      <p:sp>
        <p:nvSpPr>
          <p:cNvPr id="150531" name="Rectangle 2"/>
          <p:cNvSpPr>
            <a:spLocks noGrp="1" noRot="1" noChangeAspect="1" noChangeArrowheads="1" noTextEdit="1"/>
          </p:cNvSpPr>
          <p:nvPr>
            <p:ph type="sldImg"/>
          </p:nvPr>
        </p:nvSpPr>
        <p:spPr>
          <a:xfrm>
            <a:off x="1065213" y="685800"/>
            <a:ext cx="4681537" cy="3511550"/>
          </a:xfrm>
          <a:solidFill>
            <a:srgbClr val="FFFFFF"/>
          </a:solidFill>
          <a:ln/>
        </p:spPr>
      </p:sp>
      <p:sp>
        <p:nvSpPr>
          <p:cNvPr id="150532" name="Rectangle 3"/>
          <p:cNvSpPr>
            <a:spLocks noGrp="1" noChangeArrowheads="1"/>
          </p:cNvSpPr>
          <p:nvPr>
            <p:ph type="body" idx="1"/>
          </p:nvPr>
        </p:nvSpPr>
        <p:spPr>
          <a:xfrm>
            <a:off x="898525" y="4425474"/>
            <a:ext cx="5011738" cy="4199520"/>
          </a:xfrm>
          <a:solidFill>
            <a:srgbClr val="FFFFFF"/>
          </a:solidFill>
          <a:ln>
            <a:solidFill>
              <a:srgbClr val="000000"/>
            </a:solidFill>
          </a:ln>
        </p:spPr>
        <p:txBody>
          <a:bodyPr/>
          <a:lstStyle/>
          <a:p>
            <a:pPr eaLnBrk="1" hangingPunct="1"/>
            <a:r>
              <a:rPr lang="en-US" smtClean="0"/>
              <a:t>This image only shows computer to PXI chassis, but keep in mind that a PXI chassis with an embedded controller can connect to another PXI chassis through MXI-3/4.</a:t>
            </a:r>
          </a:p>
          <a:p>
            <a:pPr eaLnBrk="1" hangingPunct="1"/>
            <a:endParaRPr lang="en-US" smtClean="0"/>
          </a:p>
          <a:p>
            <a:pPr eaLnBrk="1" hangingPunct="1"/>
            <a:r>
              <a:rPr lang="en-US" smtClean="0"/>
              <a:t>MXI-3/4 and Express will show up in the Device Manager as a PCI-PCI bridge. You won’t see it under devices and interfaces but it will show up under your PXI system after you’ve installed your PXI Software.</a:t>
            </a:r>
          </a:p>
          <a:p>
            <a:pPr eaLnBrk="1" hangingPunct="1"/>
            <a:endParaRPr lang="en-US" smtClean="0"/>
          </a:p>
        </p:txBody>
      </p:sp>
      <p:sp>
        <p:nvSpPr>
          <p:cNvPr id="150533" name="Footer Placeholder 7"/>
          <p:cNvSpPr>
            <a:spLocks noGrp="1"/>
          </p:cNvSpPr>
          <p:nvPr>
            <p:ph type="ftr" sz="quarter" idx="4"/>
          </p:nvPr>
        </p:nvSpPr>
        <p:spPr>
          <a:noFill/>
        </p:spPr>
        <p:txBody>
          <a:bodyPr/>
          <a:lstStyle/>
          <a:p>
            <a:r>
              <a:rPr lang="en-US"/>
              <a:t>National Instruments Confidential</a:t>
            </a:r>
          </a:p>
        </p:txBody>
      </p:sp>
      <p:sp>
        <p:nvSpPr>
          <p:cNvPr id="15053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fld id="{AB9FE9DD-2FE0-4D6C-8145-E36B7E144DDB}" type="slidenum">
              <a:rPr lang="en-US"/>
              <a:pPr/>
              <a:t>3</a:t>
            </a:fld>
            <a:endParaRPr lang="en-US"/>
          </a:p>
        </p:txBody>
      </p:sp>
      <p:sp>
        <p:nvSpPr>
          <p:cNvPr id="129027" name="Rectangle 2"/>
          <p:cNvSpPr>
            <a:spLocks noGrp="1" noRot="1" noChangeAspect="1" noChangeArrowheads="1" noTextEdit="1"/>
          </p:cNvSpPr>
          <p:nvPr>
            <p:ph type="sldImg"/>
          </p:nvPr>
        </p:nvSpPr>
        <p:spPr>
          <a:solidFill>
            <a:srgbClr val="FFFFFF"/>
          </a:solidFill>
          <a:ln/>
        </p:spPr>
      </p:sp>
      <p:sp>
        <p:nvSpPr>
          <p:cNvPr id="12902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1600" dirty="0" err="1" smtClean="0">
                <a:latin typeface="Garamond" pitchFamily="18" charset="0"/>
              </a:rPr>
              <a:t>Ayman</a:t>
            </a:r>
            <a:r>
              <a:rPr lang="en-US" sz="1600" dirty="0" smtClean="0">
                <a:latin typeface="Garamond" pitchFamily="18" charset="0"/>
              </a:rPr>
              <a:t> </a:t>
            </a:r>
            <a:r>
              <a:rPr lang="en-US" sz="1600" dirty="0" err="1" smtClean="0">
                <a:latin typeface="Garamond" pitchFamily="18" charset="0"/>
              </a:rPr>
              <a:t>Kabire</a:t>
            </a:r>
            <a:endParaRPr lang="en-US" sz="1600" dirty="0" smtClean="0">
              <a:latin typeface="Garamond" pitchFamily="18" charset="0"/>
            </a:endParaRPr>
          </a:p>
          <a:p>
            <a:pPr eaLnBrk="1" hangingPunct="1"/>
            <a:r>
              <a:rPr lang="en-US" sz="900" dirty="0" smtClean="0">
                <a:latin typeface="Garamond" pitchFamily="18" charset="0"/>
              </a:rPr>
              <a:t>PXI GO-TO AE</a:t>
            </a:r>
          </a:p>
          <a:p>
            <a:pPr eaLnBrk="1" hangingPunct="1"/>
            <a:r>
              <a:rPr lang="en-US" sz="1600" dirty="0" smtClean="0">
                <a:latin typeface="Garamond" pitchFamily="18" charset="0"/>
              </a:rPr>
              <a:t>Adam </a:t>
            </a:r>
            <a:r>
              <a:rPr lang="en-US" sz="1600" dirty="0" err="1" smtClean="0">
                <a:latin typeface="Garamond" pitchFamily="18" charset="0"/>
              </a:rPr>
              <a:t>Ullrich</a:t>
            </a:r>
            <a:endParaRPr lang="en-US" sz="1600" dirty="0" smtClean="0">
              <a:latin typeface="Garamond" pitchFamily="18" charset="0"/>
            </a:endParaRPr>
          </a:p>
          <a:p>
            <a:pPr eaLnBrk="1" hangingPunct="1"/>
            <a:r>
              <a:rPr lang="en-US" sz="900" dirty="0" smtClean="0">
                <a:latin typeface="Garamond" pitchFamily="18" charset="0"/>
              </a:rPr>
              <a:t>PXI –VXI PSE</a:t>
            </a:r>
          </a:p>
        </p:txBody>
      </p:sp>
      <p:sp>
        <p:nvSpPr>
          <p:cNvPr id="129029" name="Footer Placeholder 7"/>
          <p:cNvSpPr>
            <a:spLocks noGrp="1"/>
          </p:cNvSpPr>
          <p:nvPr>
            <p:ph type="ftr" sz="quarter" idx="4"/>
          </p:nvPr>
        </p:nvSpPr>
        <p:spPr>
          <a:noFill/>
        </p:spPr>
        <p:txBody>
          <a:bodyPr/>
          <a:lstStyle/>
          <a:p>
            <a:r>
              <a:rPr lang="en-US"/>
              <a:t>National Instruments Confidential</a:t>
            </a:r>
          </a:p>
        </p:txBody>
      </p:sp>
      <p:sp>
        <p:nvSpPr>
          <p:cNvPr id="12903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D1516915-87AF-4BEF-A7DF-D32C884A3452}" type="slidenum">
              <a:rPr lang="en-US"/>
              <a:pPr/>
              <a:t>30</a:t>
            </a:fld>
            <a:endParaRPr lang="en-US"/>
          </a:p>
        </p:txBody>
      </p:sp>
      <p:sp>
        <p:nvSpPr>
          <p:cNvPr id="209923" name="Rectangle 2"/>
          <p:cNvSpPr>
            <a:spLocks noGrp="1" noRot="1" noChangeAspect="1" noChangeArrowheads="1" noTextEdit="1"/>
          </p:cNvSpPr>
          <p:nvPr>
            <p:ph type="sldImg"/>
          </p:nvPr>
        </p:nvSpPr>
        <p:spPr>
          <a:xfrm>
            <a:off x="1103313" y="696913"/>
            <a:ext cx="4649787" cy="3487737"/>
          </a:xfrm>
          <a:solidFill>
            <a:srgbClr val="FFFFFF"/>
          </a:solidFill>
          <a:ln/>
        </p:spPr>
      </p:sp>
      <p:sp>
        <p:nvSpPr>
          <p:cNvPr id="209924" name="Rectangle 3"/>
          <p:cNvSpPr>
            <a:spLocks noGrp="1" noChangeArrowheads="1"/>
          </p:cNvSpPr>
          <p:nvPr>
            <p:ph type="body" idx="1"/>
          </p:nvPr>
        </p:nvSpPr>
        <p:spPr>
          <a:xfrm>
            <a:off x="687389" y="4415790"/>
            <a:ext cx="5483225" cy="4183380"/>
          </a:xfrm>
          <a:solidFill>
            <a:srgbClr val="FFFFFF"/>
          </a:solidFill>
          <a:ln>
            <a:solidFill>
              <a:srgbClr val="000000"/>
            </a:solidFill>
          </a:ln>
        </p:spPr>
        <p:txBody>
          <a:bodyPr/>
          <a:lstStyle/>
          <a:p>
            <a:pPr eaLnBrk="1" hangingPunct="1"/>
            <a:r>
              <a:rPr lang="en-US" smtClean="0"/>
              <a:t>For remote control of PXI, MXI-Express was released to provide the fastest PXI Remote controller achieving 110 MB/s sustained throughput from PXI to the host. </a:t>
            </a:r>
          </a:p>
        </p:txBody>
      </p:sp>
      <p:sp>
        <p:nvSpPr>
          <p:cNvPr id="209925" name="Footer Placeholder 7"/>
          <p:cNvSpPr>
            <a:spLocks noGrp="1"/>
          </p:cNvSpPr>
          <p:nvPr>
            <p:ph type="ftr" sz="quarter" idx="4"/>
          </p:nvPr>
        </p:nvSpPr>
        <p:spPr>
          <a:noFill/>
        </p:spPr>
        <p:txBody>
          <a:bodyPr/>
          <a:lstStyle/>
          <a:p>
            <a:r>
              <a:rPr lang="en-US"/>
              <a:t>National Instruments Confidential</a:t>
            </a:r>
          </a:p>
        </p:txBody>
      </p:sp>
      <p:sp>
        <p:nvSpPr>
          <p:cNvPr id="20992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p>
            <a:fld id="{D1516915-87AF-4BEF-A7DF-D32C884A3452}" type="slidenum">
              <a:rPr lang="en-US"/>
              <a:pPr/>
              <a:t>31</a:t>
            </a:fld>
            <a:endParaRPr lang="en-US"/>
          </a:p>
        </p:txBody>
      </p:sp>
      <p:sp>
        <p:nvSpPr>
          <p:cNvPr id="209923" name="Rectangle 2"/>
          <p:cNvSpPr>
            <a:spLocks noGrp="1" noRot="1" noChangeAspect="1" noChangeArrowheads="1" noTextEdit="1"/>
          </p:cNvSpPr>
          <p:nvPr>
            <p:ph type="sldImg"/>
          </p:nvPr>
        </p:nvSpPr>
        <p:spPr>
          <a:xfrm>
            <a:off x="1103313" y="696913"/>
            <a:ext cx="4649787" cy="3487737"/>
          </a:xfrm>
          <a:solidFill>
            <a:srgbClr val="FFFFFF"/>
          </a:solidFill>
          <a:ln/>
        </p:spPr>
      </p:sp>
      <p:sp>
        <p:nvSpPr>
          <p:cNvPr id="209924" name="Rectangle 3"/>
          <p:cNvSpPr>
            <a:spLocks noGrp="1" noChangeArrowheads="1"/>
          </p:cNvSpPr>
          <p:nvPr>
            <p:ph type="body" idx="1"/>
          </p:nvPr>
        </p:nvSpPr>
        <p:spPr>
          <a:xfrm>
            <a:off x="687389" y="4415790"/>
            <a:ext cx="5483225" cy="4183380"/>
          </a:xfrm>
          <a:solidFill>
            <a:srgbClr val="FFFFFF"/>
          </a:solidFill>
          <a:ln>
            <a:solidFill>
              <a:srgbClr val="000000"/>
            </a:solidFill>
          </a:ln>
        </p:spPr>
        <p:txBody>
          <a:bodyPr/>
          <a:lstStyle/>
          <a:p>
            <a:pPr eaLnBrk="1" hangingPunct="1"/>
            <a:r>
              <a:rPr lang="en-US" smtClean="0"/>
              <a:t>For remote control of PXI, MXI-Express was released to provide the fastest PXI Remote controller achieving 110 MB/s sustained throughput from PXI to the host. </a:t>
            </a:r>
          </a:p>
        </p:txBody>
      </p:sp>
      <p:sp>
        <p:nvSpPr>
          <p:cNvPr id="209925" name="Footer Placeholder 7"/>
          <p:cNvSpPr>
            <a:spLocks noGrp="1"/>
          </p:cNvSpPr>
          <p:nvPr>
            <p:ph type="ftr" sz="quarter" idx="4"/>
          </p:nvPr>
        </p:nvSpPr>
        <p:spPr>
          <a:noFill/>
        </p:spPr>
        <p:txBody>
          <a:bodyPr/>
          <a:lstStyle/>
          <a:p>
            <a:r>
              <a:rPr lang="en-US"/>
              <a:t>National Instruments Confidential</a:t>
            </a:r>
          </a:p>
        </p:txBody>
      </p:sp>
      <p:sp>
        <p:nvSpPr>
          <p:cNvPr id="20992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p>
            <a:fld id="{5B9717B3-C377-4F9A-B6ED-47D4052181D0}" type="slidenum">
              <a:rPr lang="en-US"/>
              <a:pPr/>
              <a:t>32</a:t>
            </a:fld>
            <a:endParaRPr lang="en-US"/>
          </a:p>
        </p:txBody>
      </p:sp>
      <p:sp>
        <p:nvSpPr>
          <p:cNvPr id="210947" name="Rectangle 2"/>
          <p:cNvSpPr>
            <a:spLocks noGrp="1" noRot="1" noChangeAspect="1" noChangeArrowheads="1" noTextEdit="1"/>
          </p:cNvSpPr>
          <p:nvPr>
            <p:ph type="sldImg"/>
          </p:nvPr>
        </p:nvSpPr>
        <p:spPr>
          <a:xfrm>
            <a:off x="1103313" y="696913"/>
            <a:ext cx="4649787" cy="3487737"/>
          </a:xfrm>
          <a:solidFill>
            <a:srgbClr val="FFFFFF"/>
          </a:solidFill>
          <a:ln/>
        </p:spPr>
      </p:sp>
      <p:sp>
        <p:nvSpPr>
          <p:cNvPr id="210948" name="Rectangle 3"/>
          <p:cNvSpPr>
            <a:spLocks noGrp="1" noChangeArrowheads="1"/>
          </p:cNvSpPr>
          <p:nvPr>
            <p:ph type="body" idx="1"/>
          </p:nvPr>
        </p:nvSpPr>
        <p:spPr>
          <a:xfrm>
            <a:off x="687389" y="4415790"/>
            <a:ext cx="5483225" cy="4183380"/>
          </a:xfrm>
          <a:solidFill>
            <a:srgbClr val="FFFFFF"/>
          </a:solidFill>
          <a:ln>
            <a:solidFill>
              <a:srgbClr val="000000"/>
            </a:solidFill>
          </a:ln>
        </p:spPr>
        <p:txBody>
          <a:bodyPr/>
          <a:lstStyle/>
          <a:p>
            <a:pPr eaLnBrk="1" hangingPunct="1"/>
            <a:r>
              <a:rPr lang="en-US" smtClean="0"/>
              <a:t>Using the same host board and cable, the PXIe-8360 achieves throughput to the host of over 200 MB/s sustained. In fact, if you have the two-port version of the PCIe MXI-Express host board, you can connect any combination of PXI and PXI express chassis to your host computer.</a:t>
            </a:r>
          </a:p>
          <a:p>
            <a:pPr eaLnBrk="1" hangingPunct="1"/>
            <a:endParaRPr lang="en-US" smtClean="0"/>
          </a:p>
        </p:txBody>
      </p:sp>
      <p:sp>
        <p:nvSpPr>
          <p:cNvPr id="210949" name="Footer Placeholder 7"/>
          <p:cNvSpPr>
            <a:spLocks noGrp="1"/>
          </p:cNvSpPr>
          <p:nvPr>
            <p:ph type="ftr" sz="quarter" idx="4"/>
          </p:nvPr>
        </p:nvSpPr>
        <p:spPr>
          <a:noFill/>
        </p:spPr>
        <p:txBody>
          <a:bodyPr/>
          <a:lstStyle/>
          <a:p>
            <a:r>
              <a:rPr lang="en-US"/>
              <a:t>National Instruments Confidential</a:t>
            </a:r>
          </a:p>
        </p:txBody>
      </p:sp>
      <p:sp>
        <p:nvSpPr>
          <p:cNvPr id="21095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a:ln/>
        </p:spPr>
      </p:sp>
      <p:sp>
        <p:nvSpPr>
          <p:cNvPr id="240643" name="Notes Placeholder 2"/>
          <p:cNvSpPr>
            <a:spLocks noGrp="1"/>
          </p:cNvSpPr>
          <p:nvPr>
            <p:ph type="body" idx="1"/>
          </p:nvPr>
        </p:nvSpPr>
        <p:spPr>
          <a:noFill/>
          <a:ln/>
        </p:spPr>
        <p:txBody>
          <a:bodyPr/>
          <a:lstStyle/>
          <a:p>
            <a:pPr eaLnBrk="1" hangingPunct="1"/>
            <a:endParaRPr lang="en-US" smtClean="0"/>
          </a:p>
        </p:txBody>
      </p:sp>
      <p:sp>
        <p:nvSpPr>
          <p:cNvPr id="240644" name="Header Placeholder 3"/>
          <p:cNvSpPr>
            <a:spLocks noGrp="1"/>
          </p:cNvSpPr>
          <p:nvPr>
            <p:ph type="hdr" sz="quarter"/>
          </p:nvPr>
        </p:nvSpPr>
        <p:spPr>
          <a:noFill/>
        </p:spPr>
        <p:txBody>
          <a:bodyPr/>
          <a:lstStyle/>
          <a:p>
            <a:r>
              <a:rPr lang="en-US"/>
              <a:t>Revised May 2008</a:t>
            </a:r>
          </a:p>
        </p:txBody>
      </p:sp>
      <p:sp>
        <p:nvSpPr>
          <p:cNvPr id="240645" name="Footer Placeholder 4"/>
          <p:cNvSpPr>
            <a:spLocks noGrp="1"/>
          </p:cNvSpPr>
          <p:nvPr>
            <p:ph type="ftr" sz="quarter" idx="4"/>
          </p:nvPr>
        </p:nvSpPr>
        <p:spPr>
          <a:noFill/>
        </p:spPr>
        <p:txBody>
          <a:bodyPr/>
          <a:lstStyle/>
          <a:p>
            <a:r>
              <a:rPr lang="en-US"/>
              <a:t>National Instruments Confidential</a:t>
            </a:r>
          </a:p>
        </p:txBody>
      </p:sp>
      <p:sp>
        <p:nvSpPr>
          <p:cNvPr id="240646" name="Slide Number Placeholder 5"/>
          <p:cNvSpPr>
            <a:spLocks noGrp="1"/>
          </p:cNvSpPr>
          <p:nvPr>
            <p:ph type="sldNum" sz="quarter" idx="5"/>
          </p:nvPr>
        </p:nvSpPr>
        <p:spPr>
          <a:noFill/>
        </p:spPr>
        <p:txBody>
          <a:bodyPr/>
          <a:lstStyle/>
          <a:p>
            <a:fld id="{5A0AC71E-59C6-4754-AA5F-9AECE5EAD311}" type="slidenum">
              <a:rPr lang="en-US"/>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a:ln/>
        </p:spPr>
      </p:sp>
      <p:sp>
        <p:nvSpPr>
          <p:cNvPr id="242691" name="Notes Placeholder 2"/>
          <p:cNvSpPr>
            <a:spLocks noGrp="1"/>
          </p:cNvSpPr>
          <p:nvPr>
            <p:ph type="body" idx="1"/>
          </p:nvPr>
        </p:nvSpPr>
        <p:spPr>
          <a:noFill/>
          <a:ln/>
        </p:spPr>
        <p:txBody>
          <a:bodyPr/>
          <a:lstStyle/>
          <a:p>
            <a:pPr eaLnBrk="1" hangingPunct="1"/>
            <a:endParaRPr lang="en-US" smtClean="0"/>
          </a:p>
        </p:txBody>
      </p:sp>
      <p:sp>
        <p:nvSpPr>
          <p:cNvPr id="242692" name="Header Placeholder 3"/>
          <p:cNvSpPr>
            <a:spLocks noGrp="1"/>
          </p:cNvSpPr>
          <p:nvPr>
            <p:ph type="hdr" sz="quarter"/>
          </p:nvPr>
        </p:nvSpPr>
        <p:spPr>
          <a:noFill/>
        </p:spPr>
        <p:txBody>
          <a:bodyPr/>
          <a:lstStyle/>
          <a:p>
            <a:r>
              <a:rPr lang="en-US"/>
              <a:t>Revised May 2008</a:t>
            </a:r>
          </a:p>
        </p:txBody>
      </p:sp>
      <p:sp>
        <p:nvSpPr>
          <p:cNvPr id="242693" name="Footer Placeholder 4"/>
          <p:cNvSpPr>
            <a:spLocks noGrp="1"/>
          </p:cNvSpPr>
          <p:nvPr>
            <p:ph type="ftr" sz="quarter" idx="4"/>
          </p:nvPr>
        </p:nvSpPr>
        <p:spPr>
          <a:noFill/>
        </p:spPr>
        <p:txBody>
          <a:bodyPr/>
          <a:lstStyle/>
          <a:p>
            <a:r>
              <a:rPr lang="en-US"/>
              <a:t>National Instruments Confidential</a:t>
            </a:r>
          </a:p>
        </p:txBody>
      </p:sp>
      <p:sp>
        <p:nvSpPr>
          <p:cNvPr id="242694" name="Slide Number Placeholder 5"/>
          <p:cNvSpPr>
            <a:spLocks noGrp="1"/>
          </p:cNvSpPr>
          <p:nvPr>
            <p:ph type="sldNum" sz="quarter" idx="5"/>
          </p:nvPr>
        </p:nvSpPr>
        <p:spPr>
          <a:noFill/>
        </p:spPr>
        <p:txBody>
          <a:bodyPr/>
          <a:lstStyle/>
          <a:p>
            <a:fld id="{3F477A3B-76E6-4F58-B09E-BB9157A7D72D}" type="slidenum">
              <a:rPr lang="en-US"/>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p>
            <a:fld id="{87B2153B-4F05-40A9-93A8-2D895C38601C}" type="slidenum">
              <a:rPr lang="en-US"/>
              <a:pPr/>
              <a:t>35</a:t>
            </a:fld>
            <a:endParaRPr lang="en-US"/>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p:spPr>
        <p:txBody>
          <a:bodyPr/>
          <a:lstStyle/>
          <a:p>
            <a:pPr eaLnBrk="1" hangingPunct="1"/>
            <a:endParaRPr lang="en-US" smtClean="0"/>
          </a:p>
        </p:txBody>
      </p:sp>
      <p:sp>
        <p:nvSpPr>
          <p:cNvPr id="151557" name="Footer Placeholder 7"/>
          <p:cNvSpPr>
            <a:spLocks noGrp="1"/>
          </p:cNvSpPr>
          <p:nvPr>
            <p:ph type="ftr" sz="quarter" idx="4"/>
          </p:nvPr>
        </p:nvSpPr>
        <p:spPr>
          <a:noFill/>
        </p:spPr>
        <p:txBody>
          <a:bodyPr/>
          <a:lstStyle/>
          <a:p>
            <a:r>
              <a:rPr lang="en-US"/>
              <a:t>National Instruments Confidential</a:t>
            </a:r>
          </a:p>
        </p:txBody>
      </p:sp>
      <p:sp>
        <p:nvSpPr>
          <p:cNvPr id="15155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46C7D1B-9802-408D-A132-76EF6189A5E1}" type="slidenum">
              <a:rPr lang="en-US"/>
              <a:pPr/>
              <a:t>36</a:t>
            </a:fld>
            <a:endParaRPr lang="en-US"/>
          </a:p>
        </p:txBody>
      </p:sp>
      <p:sp>
        <p:nvSpPr>
          <p:cNvPr id="152579" name="Rectangle 2"/>
          <p:cNvSpPr>
            <a:spLocks noGrp="1" noRot="1" noChangeAspect="1" noChangeArrowheads="1" noTextEdit="1"/>
          </p:cNvSpPr>
          <p:nvPr>
            <p:ph type="sldImg"/>
          </p:nvPr>
        </p:nvSpPr>
        <p:spPr>
          <a:solidFill>
            <a:srgbClr val="FFFFFF"/>
          </a:solidFill>
          <a:ln/>
        </p:spPr>
      </p:sp>
      <p:sp>
        <p:nvSpPr>
          <p:cNvPr id="15258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smtClean="0"/>
              <a:t>PXI software is what allows you to identify your PXI chassis and show our driver software that it isn’t just a PC. </a:t>
            </a:r>
          </a:p>
          <a:p>
            <a:pPr eaLnBrk="1" hangingPunct="1"/>
            <a:endParaRPr lang="en-US" b="1" smtClean="0"/>
          </a:p>
          <a:p>
            <a:pPr eaLnBrk="1" hangingPunct="1"/>
            <a:r>
              <a:rPr lang="en-US" b="1" smtClean="0"/>
              <a:t>After identifying your controller and chassis through MAX, it will use the associated controller and chassis.ini files to create a pxisys.ini file that describes your system. This description of your hardware architecture along with the PCI bus number and device number allows us to identify what slot your module is in. </a:t>
            </a:r>
          </a:p>
          <a:p>
            <a:pPr eaLnBrk="1" hangingPunct="1"/>
            <a:endParaRPr lang="en-US" b="1" smtClean="0"/>
          </a:p>
          <a:p>
            <a:pPr eaLnBrk="1" hangingPunct="1"/>
            <a:r>
              <a:rPr lang="en-US" b="1" smtClean="0"/>
              <a:t>Without this information, we couldn’t automatically route and reserve PXI_Trigger lines which a lot of people assume just happens. </a:t>
            </a:r>
          </a:p>
          <a:p>
            <a:pPr eaLnBrk="1" hangingPunct="1"/>
            <a:endParaRPr lang="en-US" b="1" smtClean="0"/>
          </a:p>
          <a:p>
            <a:pPr eaLnBrk="1" hangingPunct="1"/>
            <a:r>
              <a:rPr lang="en-US" b="1" smtClean="0"/>
              <a:t>KB 1EGB71UI</a:t>
            </a:r>
            <a:r>
              <a:rPr lang="en-US" smtClean="0"/>
              <a:t> : </a:t>
            </a:r>
            <a:r>
              <a:rPr lang="en-US" b="1" smtClean="0"/>
              <a:t>What Are PXISYS.INI and CHASSIS.INI?</a:t>
            </a:r>
          </a:p>
          <a:p>
            <a:pPr eaLnBrk="1" hangingPunct="1"/>
            <a:endParaRPr lang="en-US" b="1" smtClean="0"/>
          </a:p>
          <a:p>
            <a:pPr eaLnBrk="1" hangingPunct="1"/>
            <a:r>
              <a:rPr lang="en-US" b="1" smtClean="0"/>
              <a:t>At boot up by BIOS</a:t>
            </a:r>
          </a:p>
        </p:txBody>
      </p:sp>
      <p:sp>
        <p:nvSpPr>
          <p:cNvPr id="152581" name="Footer Placeholder 7"/>
          <p:cNvSpPr>
            <a:spLocks noGrp="1"/>
          </p:cNvSpPr>
          <p:nvPr>
            <p:ph type="ftr" sz="quarter" idx="4"/>
          </p:nvPr>
        </p:nvSpPr>
        <p:spPr>
          <a:noFill/>
        </p:spPr>
        <p:txBody>
          <a:bodyPr/>
          <a:lstStyle/>
          <a:p>
            <a:r>
              <a:rPr lang="en-US"/>
              <a:t>National Instruments Confidential</a:t>
            </a:r>
          </a:p>
        </p:txBody>
      </p:sp>
      <p:sp>
        <p:nvSpPr>
          <p:cNvPr id="15258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p>
            <a:fld id="{3E85F02D-167A-4930-B28B-327CAF9E1BA4}" type="slidenum">
              <a:rPr lang="en-US"/>
              <a:pPr/>
              <a:t>37</a:t>
            </a:fld>
            <a:endParaRPr lang="en-US"/>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p:spPr>
        <p:txBody>
          <a:bodyPr/>
          <a:lstStyle/>
          <a:p>
            <a:pPr eaLnBrk="1" hangingPunct="1"/>
            <a:r>
              <a:rPr lang="en-US" smtClean="0"/>
              <a:t>PXI-1 system identification is relatively easy. All you have to do is open MAX, right click on your PXI system and identify it. </a:t>
            </a:r>
          </a:p>
          <a:p>
            <a:pPr eaLnBrk="1" hangingPunct="1"/>
            <a:r>
              <a:rPr lang="en-US" smtClean="0"/>
              <a:t>This allows other components to know where a device is so that you can do things like automatically route across segments and know that a PXI board is in the last slot of a combo chassis so it can control the SCXI side.</a:t>
            </a:r>
          </a:p>
        </p:txBody>
      </p:sp>
      <p:sp>
        <p:nvSpPr>
          <p:cNvPr id="153605" name="Footer Placeholder 7"/>
          <p:cNvSpPr>
            <a:spLocks noGrp="1"/>
          </p:cNvSpPr>
          <p:nvPr>
            <p:ph type="ftr" sz="quarter" idx="4"/>
          </p:nvPr>
        </p:nvSpPr>
        <p:spPr>
          <a:noFill/>
        </p:spPr>
        <p:txBody>
          <a:bodyPr/>
          <a:lstStyle/>
          <a:p>
            <a:r>
              <a:rPr lang="en-US"/>
              <a:t>National Instruments Confidential</a:t>
            </a:r>
          </a:p>
        </p:txBody>
      </p:sp>
      <p:sp>
        <p:nvSpPr>
          <p:cNvPr id="15360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p>
            <a:fld id="{913F7F02-074E-41F8-9CCD-9F611FD71ED8}" type="slidenum">
              <a:rPr lang="en-US"/>
              <a:pPr/>
              <a:t>38</a:t>
            </a:fld>
            <a:endParaRPr lang="en-US"/>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p:spPr>
        <p:txBody>
          <a:bodyPr/>
          <a:lstStyle/>
          <a:p>
            <a:pPr eaLnBrk="1" hangingPunct="1"/>
            <a:r>
              <a:rPr lang="en-US" b="1" smtClean="0">
                <a:solidFill>
                  <a:srgbClr val="000000"/>
                </a:solidFill>
                <a:latin typeface="Helv" charset="0"/>
              </a:rPr>
              <a:t>Using PXI Timing and Triggering Functionality</a:t>
            </a:r>
          </a:p>
          <a:p>
            <a:pPr eaLnBrk="1" hangingPunct="1"/>
            <a:r>
              <a:rPr lang="en-US" smtClean="0">
                <a:solidFill>
                  <a:srgbClr val="000000"/>
                </a:solidFill>
                <a:latin typeface="Helv" charset="0"/>
              </a:rPr>
              <a:t>http://digital.ni.com/public.nsf/websearch/BD37A128B1DF27F3862570FC0072359D?OpenDocument</a:t>
            </a:r>
            <a:endParaRPr lang="en-US" smtClean="0"/>
          </a:p>
          <a:p>
            <a:pPr eaLnBrk="1" hangingPunct="1"/>
            <a:endParaRPr lang="en-US" smtClean="0"/>
          </a:p>
          <a:p>
            <a:pPr eaLnBrk="1" hangingPunct="1"/>
            <a:endParaRPr lang="en-US" smtClean="0"/>
          </a:p>
          <a:p>
            <a:pPr eaLnBrk="1" hangingPunct="1"/>
            <a:endParaRPr lang="en-US" smtClean="0"/>
          </a:p>
        </p:txBody>
      </p:sp>
      <p:sp>
        <p:nvSpPr>
          <p:cNvPr id="154629" name="Footer Placeholder 7"/>
          <p:cNvSpPr>
            <a:spLocks noGrp="1"/>
          </p:cNvSpPr>
          <p:nvPr>
            <p:ph type="ftr" sz="quarter" idx="4"/>
          </p:nvPr>
        </p:nvSpPr>
        <p:spPr>
          <a:noFill/>
        </p:spPr>
        <p:txBody>
          <a:bodyPr/>
          <a:lstStyle/>
          <a:p>
            <a:r>
              <a:rPr lang="en-US"/>
              <a:t>National Instruments Confidential</a:t>
            </a:r>
          </a:p>
        </p:txBody>
      </p:sp>
      <p:sp>
        <p:nvSpPr>
          <p:cNvPr id="15463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B215B50-436F-4192-B9A8-6C96C7841E22}" type="slidenum">
              <a:rPr lang="en-US"/>
              <a:pPr/>
              <a:t>39</a:t>
            </a:fld>
            <a:endParaRPr lang="en-US"/>
          </a:p>
        </p:txBody>
      </p:sp>
      <p:sp>
        <p:nvSpPr>
          <p:cNvPr id="155651" name="Rectangle 2"/>
          <p:cNvSpPr>
            <a:spLocks noGrp="1" noRot="1" noChangeAspect="1" noChangeArrowheads="1" noTextEdit="1"/>
          </p:cNvSpPr>
          <p:nvPr>
            <p:ph type="sldImg"/>
          </p:nvPr>
        </p:nvSpPr>
        <p:spPr>
          <a:solidFill>
            <a:srgbClr val="FFFFFF"/>
          </a:solidFill>
          <a:ln/>
        </p:spPr>
      </p:sp>
      <p:sp>
        <p:nvSpPr>
          <p:cNvPr id="1556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t>Configuring Your PXI System in Linux</a:t>
            </a:r>
          </a:p>
          <a:p>
            <a:pPr eaLnBrk="1" hangingPunct="1"/>
            <a:r>
              <a:rPr lang="en-US" smtClean="0"/>
              <a:t> http://digital.ni.com/public.nsf/websearch/0D17FF318206CFE6862570DF000C0151?OpenDocument</a:t>
            </a:r>
          </a:p>
        </p:txBody>
      </p:sp>
      <p:sp>
        <p:nvSpPr>
          <p:cNvPr id="155653" name="Footer Placeholder 7"/>
          <p:cNvSpPr>
            <a:spLocks noGrp="1"/>
          </p:cNvSpPr>
          <p:nvPr>
            <p:ph type="ftr" sz="quarter" idx="4"/>
          </p:nvPr>
        </p:nvSpPr>
        <p:spPr>
          <a:noFill/>
        </p:spPr>
        <p:txBody>
          <a:bodyPr/>
          <a:lstStyle/>
          <a:p>
            <a:r>
              <a:rPr lang="en-US"/>
              <a:t>National Instruments Confidential</a:t>
            </a:r>
          </a:p>
        </p:txBody>
      </p:sp>
      <p:sp>
        <p:nvSpPr>
          <p:cNvPr id="15565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someone refers to a “computer” this could refer to a myriad of form factors. The end-use of the machine is going to be the biggest factor in deciding what your computer will look like.</a:t>
            </a:r>
            <a:endParaRPr lang="en-US" dirty="0" smtClean="0"/>
          </a:p>
          <a:p>
            <a:endParaRPr lang="en-US" dirty="0" smtClean="0"/>
          </a:p>
          <a:p>
            <a:r>
              <a:rPr lang="en-US" dirty="0" smtClean="0"/>
              <a:t>You most commonly think of a </a:t>
            </a:r>
            <a:r>
              <a:rPr lang="en-US" b="1" dirty="0" smtClean="0"/>
              <a:t>Desktop PC</a:t>
            </a:r>
            <a:r>
              <a:rPr lang="en-US" dirty="0" smtClean="0"/>
              <a:t>,</a:t>
            </a:r>
            <a:r>
              <a:rPr lang="en-US" baseline="0" dirty="0" smtClean="0"/>
              <a:t> but there are also </a:t>
            </a:r>
            <a:r>
              <a:rPr lang="en-US" b="1" baseline="0" dirty="0" smtClean="0"/>
              <a:t>Mini-Laptops</a:t>
            </a:r>
            <a:r>
              <a:rPr lang="en-US" baseline="0" dirty="0" smtClean="0"/>
              <a:t> specialized for web-based applications. If you are concerned with looking the coolest you might be interested in the </a:t>
            </a:r>
            <a:r>
              <a:rPr lang="en-US" b="1" baseline="0" dirty="0" smtClean="0"/>
              <a:t>V8 Engine Computer</a:t>
            </a:r>
            <a:r>
              <a:rPr lang="en-US" baseline="0" dirty="0" smtClean="0"/>
              <a:t>. </a:t>
            </a:r>
            <a:r>
              <a:rPr lang="en-US" b="1" baseline="0" dirty="0" smtClean="0"/>
              <a:t>Servers</a:t>
            </a:r>
            <a:r>
              <a:rPr lang="en-US" baseline="0" dirty="0" smtClean="0"/>
              <a:t> are used specifically for hosting files, managing email, protecting a network, etc. A </a:t>
            </a:r>
            <a:r>
              <a:rPr lang="en-US" b="1" baseline="0" dirty="0" smtClean="0"/>
              <a:t>Home Theatre PC </a:t>
            </a:r>
            <a:r>
              <a:rPr lang="en-US" baseline="0" dirty="0" smtClean="0"/>
              <a:t>looks different because it is meant to be part of your living room. A </a:t>
            </a:r>
            <a:r>
              <a:rPr lang="en-US" b="1" baseline="0" dirty="0" smtClean="0"/>
              <a:t>gaming PC </a:t>
            </a:r>
            <a:r>
              <a:rPr lang="en-US" baseline="0" dirty="0" smtClean="0"/>
              <a:t>may have better graphics cards and network cards and some visual enhancements.</a:t>
            </a:r>
            <a:endParaRPr lang="en-US" dirty="0" smtClean="0"/>
          </a:p>
          <a:p>
            <a:endParaRPr lang="en-US" dirty="0" smtClean="0"/>
          </a:p>
          <a:p>
            <a:r>
              <a:rPr lang="en-US" dirty="0" smtClean="0"/>
              <a:t>Even those these chassis</a:t>
            </a:r>
            <a:r>
              <a:rPr lang="en-US" baseline="0" dirty="0" smtClean="0"/>
              <a:t> may look very different and offer different peripheral bus options (USB, PCI, HDMI, CD-ROM, Ethernet, PXI, </a:t>
            </a:r>
            <a:r>
              <a:rPr lang="en-US" baseline="0" dirty="0" err="1" smtClean="0"/>
              <a:t>cPCI</a:t>
            </a:r>
            <a:r>
              <a:rPr lang="en-US" baseline="0" dirty="0" smtClean="0"/>
              <a:t>, etc.), they are all computers based on the same architecture. They are specialized for a certain functionality, but are fundamentally similar machines.</a:t>
            </a:r>
            <a:endParaRPr lang="en-US" dirty="0" smtClean="0"/>
          </a:p>
          <a:p>
            <a:endParaRPr lang="en-US" dirty="0"/>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p>
            <a:fld id="{5A723CE7-D52F-447C-8FAE-C7F9FA58FCE8}" type="slidenum">
              <a:rPr lang="en-US"/>
              <a:pPr/>
              <a:t>40</a:t>
            </a:fld>
            <a:endParaRPr lang="en-US"/>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p:spPr>
        <p:txBody>
          <a:bodyPr/>
          <a:lstStyle/>
          <a:p>
            <a:pPr eaLnBrk="1" hangingPunct="1"/>
            <a:r>
              <a:rPr lang="en-US" smtClean="0"/>
              <a:t>You can statically route triggers through MAX. Make sure to save your changes</a:t>
            </a:r>
          </a:p>
        </p:txBody>
      </p:sp>
      <p:sp>
        <p:nvSpPr>
          <p:cNvPr id="156677" name="Footer Placeholder 7"/>
          <p:cNvSpPr>
            <a:spLocks noGrp="1"/>
          </p:cNvSpPr>
          <p:nvPr>
            <p:ph type="ftr" sz="quarter" idx="4"/>
          </p:nvPr>
        </p:nvSpPr>
        <p:spPr>
          <a:noFill/>
        </p:spPr>
        <p:txBody>
          <a:bodyPr/>
          <a:lstStyle/>
          <a:p>
            <a:r>
              <a:rPr lang="en-US"/>
              <a:t>National Instruments Confidential</a:t>
            </a:r>
          </a:p>
        </p:txBody>
      </p:sp>
      <p:sp>
        <p:nvSpPr>
          <p:cNvPr id="15667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C691B526-4779-4213-A61E-DA7F6759245A}" type="slidenum">
              <a:rPr lang="en-US"/>
              <a:pPr/>
              <a:t>41</a:t>
            </a:fld>
            <a:endParaRPr lang="en-US"/>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pPr eaLnBrk="1" hangingPunct="1"/>
            <a:r>
              <a:rPr lang="en-US" b="1" dirty="0" smtClean="0"/>
              <a:t>Required equipment:</a:t>
            </a:r>
          </a:p>
          <a:p>
            <a:pPr eaLnBrk="1" hangingPunct="1"/>
            <a:r>
              <a:rPr lang="en-US" dirty="0" smtClean="0"/>
              <a:t>2 PXI MXI-3 or MXI-4</a:t>
            </a:r>
          </a:p>
          <a:p>
            <a:pPr eaLnBrk="1" hangingPunct="1"/>
            <a:r>
              <a:rPr lang="en-US" dirty="0" smtClean="0"/>
              <a:t>2 PXI Chassis (1 of which is a SCXI combo)</a:t>
            </a:r>
          </a:p>
          <a:p>
            <a:pPr eaLnBrk="1" hangingPunct="1"/>
            <a:r>
              <a:rPr lang="en-US" dirty="0" smtClean="0"/>
              <a:t>1 Embedded controller</a:t>
            </a:r>
          </a:p>
          <a:p>
            <a:pPr eaLnBrk="1" hangingPunct="1"/>
            <a:r>
              <a:rPr lang="en-US" dirty="0" smtClean="0"/>
              <a:t>Two PXI boards (one DAQ that can control SCXI)</a:t>
            </a:r>
          </a:p>
          <a:p>
            <a:pPr eaLnBrk="1" hangingPunct="1"/>
            <a:r>
              <a:rPr lang="en-US" dirty="0" smtClean="0"/>
              <a:t>One or two SCXI modules to detect</a:t>
            </a:r>
          </a:p>
          <a:p>
            <a:pPr eaLnBrk="1" hangingPunct="1"/>
            <a:endParaRPr lang="en-US" dirty="0" smtClean="0"/>
          </a:p>
          <a:p>
            <a:pPr eaLnBrk="1" hangingPunct="1"/>
            <a:r>
              <a:rPr lang="en-US" dirty="0" smtClean="0"/>
              <a:t>Set up a system with an embedded controller daisy-chained to another chassis and ensure that you can detect the two PXI boards. You will then set up the SCXI devices in MAX and ensure you can </a:t>
            </a:r>
            <a:r>
              <a:rPr lang="en-US" dirty="0" err="1" smtClean="0"/>
              <a:t>autodetect</a:t>
            </a:r>
            <a:r>
              <a:rPr lang="en-US" dirty="0" smtClean="0"/>
              <a:t> them properly.</a:t>
            </a:r>
          </a:p>
        </p:txBody>
      </p:sp>
      <p:sp>
        <p:nvSpPr>
          <p:cNvPr id="157701" name="Footer Placeholder 7"/>
          <p:cNvSpPr>
            <a:spLocks noGrp="1"/>
          </p:cNvSpPr>
          <p:nvPr>
            <p:ph type="ftr" sz="quarter" idx="4"/>
          </p:nvPr>
        </p:nvSpPr>
        <p:spPr>
          <a:noFill/>
        </p:spPr>
        <p:txBody>
          <a:bodyPr/>
          <a:lstStyle/>
          <a:p>
            <a:r>
              <a:rPr lang="en-US"/>
              <a:t>National Instruments Confidential</a:t>
            </a:r>
          </a:p>
        </p:txBody>
      </p:sp>
      <p:sp>
        <p:nvSpPr>
          <p:cNvPr id="15770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p>
            <a:fld id="{3559F4A1-74AC-4ADE-933E-58D12E99285B}" type="slidenum">
              <a:rPr lang="en-US"/>
              <a:pPr/>
              <a:t>42</a:t>
            </a:fld>
            <a:endParaRPr lang="en-US"/>
          </a:p>
        </p:txBody>
      </p:sp>
      <p:sp>
        <p:nvSpPr>
          <p:cNvPr id="171011" name="Rectangle 2"/>
          <p:cNvSpPr>
            <a:spLocks noGrp="1" noRot="1" noChangeAspect="1" noChangeArrowheads="1" noTextEdit="1"/>
          </p:cNvSpPr>
          <p:nvPr>
            <p:ph type="sldImg"/>
          </p:nvPr>
        </p:nvSpPr>
        <p:spPr>
          <a:solidFill>
            <a:srgbClr val="FFFFFF"/>
          </a:solidFill>
          <a:ln/>
        </p:spPr>
      </p:sp>
      <p:sp>
        <p:nvSpPr>
          <p:cNvPr id="171012"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dirty="0" smtClean="0"/>
              <a:t>In this section, we will discuss the addition of PCI Express technology to PXI Express and the additional bandwidth, timing and triggering features PXI Express adds to the PXI Platform.</a:t>
            </a:r>
          </a:p>
        </p:txBody>
      </p:sp>
      <p:sp>
        <p:nvSpPr>
          <p:cNvPr id="171013" name="Footer Placeholder 7"/>
          <p:cNvSpPr>
            <a:spLocks noGrp="1"/>
          </p:cNvSpPr>
          <p:nvPr>
            <p:ph type="ftr" sz="quarter" idx="4"/>
          </p:nvPr>
        </p:nvSpPr>
        <p:spPr>
          <a:noFill/>
        </p:spPr>
        <p:txBody>
          <a:bodyPr/>
          <a:lstStyle/>
          <a:p>
            <a:r>
              <a:rPr lang="en-US"/>
              <a:t>National Instruments Confidential</a:t>
            </a:r>
          </a:p>
        </p:txBody>
      </p:sp>
      <p:sp>
        <p:nvSpPr>
          <p:cNvPr id="17101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43C69C7E-1A54-474C-865C-EB24DB52EE78}" type="slidenum">
              <a:rPr lang="en-US"/>
              <a:pPr/>
              <a:t>43</a:t>
            </a:fld>
            <a:endParaRPr lang="en-US"/>
          </a:p>
        </p:txBody>
      </p:sp>
      <p:sp>
        <p:nvSpPr>
          <p:cNvPr id="172035" name="Rectangle 2"/>
          <p:cNvSpPr>
            <a:spLocks noGrp="1" noRot="1" noChangeAspect="1" noChangeArrowheads="1" noTextEdit="1"/>
          </p:cNvSpPr>
          <p:nvPr>
            <p:ph type="sldImg"/>
          </p:nvPr>
        </p:nvSpPr>
        <p:spPr>
          <a:solidFill>
            <a:srgbClr val="FFFFFF"/>
          </a:solidFill>
          <a:ln/>
        </p:spPr>
      </p:sp>
      <p:sp>
        <p:nvSpPr>
          <p:cNvPr id="172036"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smtClean="0"/>
              <a:t>PCI Express technology provides improvements over PCI technology without sacrificing compatibility. PCI Express changes the physical interconnect to an independent serial interface. Since the lower levels are abstracted away from software interaction, PCI Express is completely compatible with software designed for PCI hardware. In fact, you can easily convert between PCI Express and PCI by using a PCIe to PCI bridge.</a:t>
            </a:r>
          </a:p>
          <a:p>
            <a:pPr eaLnBrk="1" hangingPunct="1"/>
            <a:endParaRPr lang="en-US" smtClean="0"/>
          </a:p>
          <a:p>
            <a:pPr eaLnBrk="1" hangingPunct="1"/>
            <a:r>
              <a:rPr lang="en-US" smtClean="0"/>
              <a:t>The PCI Express interface is described in terms of “width” of the serial interface. The width is described in terms of lanes or 250 MB/s pipes in each direction. To calculate the bandwidth supplied by each link, simply multiply the link width by the bandwidth of a single lane. A “by-one” link provides 250 MB/s to and from the PCI Express peripheral. A x4 provides 1GB/s in each direction and a x16 can provide up to 4GB/s in each direction! Also, because the interface is independent serial instead of a shared parallel bus like PCI, each link provides dedicated bandwidth.</a:t>
            </a:r>
          </a:p>
        </p:txBody>
      </p:sp>
      <p:sp>
        <p:nvSpPr>
          <p:cNvPr id="172037" name="Footer Placeholder 7"/>
          <p:cNvSpPr>
            <a:spLocks noGrp="1"/>
          </p:cNvSpPr>
          <p:nvPr>
            <p:ph type="ftr" sz="quarter" idx="4"/>
          </p:nvPr>
        </p:nvSpPr>
        <p:spPr>
          <a:noFill/>
        </p:spPr>
        <p:txBody>
          <a:bodyPr/>
          <a:lstStyle/>
          <a:p>
            <a:r>
              <a:rPr lang="en-US"/>
              <a:t>National Instruments Confidential</a:t>
            </a:r>
          </a:p>
        </p:txBody>
      </p:sp>
      <p:sp>
        <p:nvSpPr>
          <p:cNvPr id="17203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p>
            <a:fld id="{2BE306A0-1D2B-4B38-9542-2DC1A064C83E}" type="slidenum">
              <a:rPr lang="en-US"/>
              <a:pPr/>
              <a:t>45</a:t>
            </a:fld>
            <a:endParaRPr lang="en-US"/>
          </a:p>
        </p:txBody>
      </p:sp>
      <p:sp>
        <p:nvSpPr>
          <p:cNvPr id="174083" name="Rectangle 2"/>
          <p:cNvSpPr>
            <a:spLocks noGrp="1" noRot="1" noChangeAspect="1" noChangeArrowheads="1" noTextEdit="1"/>
          </p:cNvSpPr>
          <p:nvPr>
            <p:ph type="sldImg"/>
          </p:nvPr>
        </p:nvSpPr>
        <p:spPr>
          <a:xfrm>
            <a:off x="1117600" y="706438"/>
            <a:ext cx="4622800" cy="3467100"/>
          </a:xfrm>
          <a:solidFill>
            <a:srgbClr val="FFFFFF"/>
          </a:solidFill>
          <a:ln/>
        </p:spPr>
      </p:sp>
      <p:sp>
        <p:nvSpPr>
          <p:cNvPr id="174084" name="Rectangle 3"/>
          <p:cNvSpPr>
            <a:spLocks noGrp="1" noChangeArrowheads="1"/>
          </p:cNvSpPr>
          <p:nvPr>
            <p:ph type="body" idx="1"/>
          </p:nvPr>
        </p:nvSpPr>
        <p:spPr>
          <a:xfrm>
            <a:off x="915989" y="4410949"/>
            <a:ext cx="5026025" cy="4186608"/>
          </a:xfrm>
          <a:solidFill>
            <a:srgbClr val="FFFFFF"/>
          </a:solidFill>
          <a:ln>
            <a:solidFill>
              <a:srgbClr val="000000"/>
            </a:solidFill>
          </a:ln>
        </p:spPr>
        <p:txBody>
          <a:bodyPr lIns="92976" tIns="46488" rIns="92976" bIns="46488"/>
          <a:lstStyle/>
          <a:p>
            <a:pPr eaLnBrk="1" hangingPunct="1"/>
            <a:r>
              <a:rPr lang="en-US" dirty="0" smtClean="0"/>
              <a:t>The bandwidth gains of PCI Express have been leveraged in the PXI Express specification</a:t>
            </a:r>
          </a:p>
          <a:p>
            <a:pPr eaLnBrk="1" hangingPunct="1"/>
            <a:endParaRPr lang="en-US" dirty="0" smtClean="0"/>
          </a:p>
          <a:p>
            <a:pPr eaLnBrk="1" hangingPunct="1"/>
            <a:r>
              <a:rPr lang="en-US" dirty="0" smtClean="0"/>
              <a:t>The PXI Express Specification increases module bandwidth from the shared 132MB/s of PXI up to 2GB/s and host bandwidth up to 6GB/s</a:t>
            </a:r>
          </a:p>
        </p:txBody>
      </p:sp>
      <p:sp>
        <p:nvSpPr>
          <p:cNvPr id="174085" name="Footer Placeholder 7"/>
          <p:cNvSpPr>
            <a:spLocks noGrp="1"/>
          </p:cNvSpPr>
          <p:nvPr>
            <p:ph type="ftr" sz="quarter" idx="4"/>
          </p:nvPr>
        </p:nvSpPr>
        <p:spPr>
          <a:noFill/>
        </p:spPr>
        <p:txBody>
          <a:bodyPr/>
          <a:lstStyle/>
          <a:p>
            <a:r>
              <a:rPr lang="en-US"/>
              <a:t>National Instruments Confidential</a:t>
            </a:r>
          </a:p>
        </p:txBody>
      </p:sp>
      <p:sp>
        <p:nvSpPr>
          <p:cNvPr id="17408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0E22D822-7D15-41A2-BD4B-47E31D22DF7D}" type="slidenum">
              <a:rPr lang="en-US"/>
              <a:pPr/>
              <a:t>46</a:t>
            </a:fld>
            <a:endParaRPr lang="en-US"/>
          </a:p>
        </p:txBody>
      </p:sp>
      <p:sp>
        <p:nvSpPr>
          <p:cNvPr id="175107" name="Rectangle 2"/>
          <p:cNvSpPr>
            <a:spLocks noGrp="1" noRot="1" noChangeAspect="1" noChangeArrowheads="1" noTextEdit="1"/>
          </p:cNvSpPr>
          <p:nvPr>
            <p:ph type="sldImg"/>
          </p:nvPr>
        </p:nvSpPr>
        <p:spPr>
          <a:solidFill>
            <a:srgbClr val="FFFFFF"/>
          </a:solidFill>
          <a:ln/>
        </p:spPr>
      </p:sp>
      <p:sp>
        <p:nvSpPr>
          <p:cNvPr id="175108"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smtClean="0"/>
              <a:t>In addition to improving controller and module bandwidth, The PXI Express Specification adds other features such as…</a:t>
            </a:r>
          </a:p>
          <a:p>
            <a:pPr eaLnBrk="1" hangingPunct="1"/>
            <a:r>
              <a:rPr lang="en-US" smtClean="0"/>
              <a:t>Increasing available power to modules to 140 W for the system controller and 30 W for a peripheral module to allow for modules with higher power requirements.</a:t>
            </a:r>
          </a:p>
          <a:p>
            <a:pPr eaLnBrk="1" hangingPunct="1"/>
            <a:endParaRPr lang="en-US" smtClean="0"/>
          </a:p>
          <a:p>
            <a:pPr eaLnBrk="1" hangingPunct="1"/>
            <a:r>
              <a:rPr lang="en-US" smtClean="0"/>
              <a:t>Geographical addressing allows hardware or software to read the slot position of a PXI Express module using backplane pins</a:t>
            </a:r>
          </a:p>
          <a:p>
            <a:pPr eaLnBrk="1" hangingPunct="1"/>
            <a:endParaRPr lang="en-US" smtClean="0"/>
          </a:p>
          <a:p>
            <a:pPr eaLnBrk="1" hangingPunct="1"/>
            <a:r>
              <a:rPr lang="en-US" smtClean="0"/>
              <a:t>Additional timing and triggering signals improve upon the first revision of PXI (PXI-1). </a:t>
            </a:r>
          </a:p>
        </p:txBody>
      </p:sp>
      <p:sp>
        <p:nvSpPr>
          <p:cNvPr id="175109" name="Footer Placeholder 7"/>
          <p:cNvSpPr>
            <a:spLocks noGrp="1"/>
          </p:cNvSpPr>
          <p:nvPr>
            <p:ph type="ftr" sz="quarter" idx="4"/>
          </p:nvPr>
        </p:nvSpPr>
        <p:spPr>
          <a:noFill/>
        </p:spPr>
        <p:txBody>
          <a:bodyPr/>
          <a:lstStyle/>
          <a:p>
            <a:r>
              <a:rPr lang="en-US"/>
              <a:t>National Instruments Confidential</a:t>
            </a:r>
          </a:p>
        </p:txBody>
      </p:sp>
      <p:sp>
        <p:nvSpPr>
          <p:cNvPr id="17511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p>
            <a:fld id="{2E92BA7D-E94B-456A-8AE8-7F707566350F}" type="slidenum">
              <a:rPr lang="en-US"/>
              <a:pPr/>
              <a:t>47</a:t>
            </a:fld>
            <a:endParaRPr lang="en-US"/>
          </a:p>
        </p:txBody>
      </p:sp>
      <p:sp>
        <p:nvSpPr>
          <p:cNvPr id="176131" name="Rectangle 2"/>
          <p:cNvSpPr>
            <a:spLocks noGrp="1" noRot="1" noChangeAspect="1" noChangeArrowheads="1" noTextEdit="1"/>
          </p:cNvSpPr>
          <p:nvPr>
            <p:ph type="sldImg"/>
          </p:nvPr>
        </p:nvSpPr>
        <p:spPr>
          <a:xfrm>
            <a:off x="1117600" y="706438"/>
            <a:ext cx="4622800" cy="3467100"/>
          </a:xfrm>
          <a:solidFill>
            <a:srgbClr val="FFFFFF"/>
          </a:solidFill>
          <a:ln/>
        </p:spPr>
      </p:sp>
      <p:sp>
        <p:nvSpPr>
          <p:cNvPr id="176132" name="Rectangle 3"/>
          <p:cNvSpPr>
            <a:spLocks noGrp="1" noChangeArrowheads="1"/>
          </p:cNvSpPr>
          <p:nvPr>
            <p:ph type="body" idx="1"/>
          </p:nvPr>
        </p:nvSpPr>
        <p:spPr>
          <a:xfrm>
            <a:off x="915989" y="4410949"/>
            <a:ext cx="5026025" cy="4186608"/>
          </a:xfrm>
          <a:solidFill>
            <a:srgbClr val="FFFFFF"/>
          </a:solidFill>
          <a:ln>
            <a:solidFill>
              <a:srgbClr val="000000"/>
            </a:solidFill>
          </a:ln>
        </p:spPr>
        <p:txBody>
          <a:bodyPr lIns="92976" tIns="46488" rIns="92976" bIns="46488"/>
          <a:lstStyle/>
          <a:p>
            <a:pPr eaLnBrk="1" hangingPunct="1"/>
            <a:r>
              <a:rPr lang="en-US" smtClean="0"/>
              <a:t>PXI Express adds additional signals to the PXI-1 specification discussed in the first section. The diagram above is a PXI Express extension of the PXI diagram used in the “what is PXI” section. Note that all slots are PXI Express capable but the rightmost slot. All PXI-1 timing and triggering features but local bus are still distributed to every peripheral slot. </a:t>
            </a:r>
          </a:p>
          <a:p>
            <a:pPr eaLnBrk="1" hangingPunct="1"/>
            <a:endParaRPr lang="en-US" smtClean="0"/>
          </a:p>
          <a:p>
            <a:pPr eaLnBrk="1" hangingPunct="1"/>
            <a:r>
              <a:rPr lang="en-US" smtClean="0"/>
              <a:t>In this diagram, we’ll show PXI Express additions to PXI-1 timing and triggering features in orange.</a:t>
            </a:r>
          </a:p>
          <a:p>
            <a:pPr eaLnBrk="1" hangingPunct="1"/>
            <a:endParaRPr lang="en-US" smtClean="0"/>
          </a:p>
          <a:p>
            <a:pPr eaLnBrk="1" hangingPunct="1"/>
            <a:r>
              <a:rPr lang="en-US" smtClean="0"/>
              <a:t>The first addition is a 100MHz differential clock. As with other PXI Express timing and triggering features, the clock is only routed to PXI Express slots.</a:t>
            </a:r>
          </a:p>
        </p:txBody>
      </p:sp>
      <p:sp>
        <p:nvSpPr>
          <p:cNvPr id="176133" name="Footer Placeholder 7"/>
          <p:cNvSpPr>
            <a:spLocks noGrp="1"/>
          </p:cNvSpPr>
          <p:nvPr>
            <p:ph type="ftr" sz="quarter" idx="4"/>
          </p:nvPr>
        </p:nvSpPr>
        <p:spPr>
          <a:noFill/>
        </p:spPr>
        <p:txBody>
          <a:bodyPr/>
          <a:lstStyle/>
          <a:p>
            <a:r>
              <a:rPr lang="en-US"/>
              <a:t>National Instruments Confidential</a:t>
            </a:r>
          </a:p>
        </p:txBody>
      </p:sp>
      <p:sp>
        <p:nvSpPr>
          <p:cNvPr id="17613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8F14D604-5F50-499E-A388-711B6D7823C4}" type="slidenum">
              <a:rPr lang="en-US"/>
              <a:pPr/>
              <a:t>48</a:t>
            </a:fld>
            <a:endParaRPr lang="en-US"/>
          </a:p>
        </p:txBody>
      </p:sp>
      <p:sp>
        <p:nvSpPr>
          <p:cNvPr id="177155" name="Rectangle 2"/>
          <p:cNvSpPr>
            <a:spLocks noGrp="1" noRot="1" noChangeAspect="1" noChangeArrowheads="1" noTextEdit="1"/>
          </p:cNvSpPr>
          <p:nvPr>
            <p:ph type="sldImg"/>
          </p:nvPr>
        </p:nvSpPr>
        <p:spPr>
          <a:solidFill>
            <a:srgbClr val="FFFFFF"/>
          </a:solidFill>
          <a:ln/>
        </p:spPr>
      </p:sp>
      <p:sp>
        <p:nvSpPr>
          <p:cNvPr id="177156" name="Rectangle 3"/>
          <p:cNvSpPr>
            <a:spLocks noGrp="1" noChangeArrowheads="1"/>
          </p:cNvSpPr>
          <p:nvPr>
            <p:ph type="body" idx="1"/>
          </p:nvPr>
        </p:nvSpPr>
        <p:spPr>
          <a:xfrm>
            <a:off x="685800" y="4412563"/>
            <a:ext cx="5486400" cy="4186608"/>
          </a:xfrm>
          <a:solidFill>
            <a:srgbClr val="FFFFFF"/>
          </a:solidFill>
          <a:ln>
            <a:solidFill>
              <a:srgbClr val="000000"/>
            </a:solidFill>
          </a:ln>
        </p:spPr>
        <p:txBody>
          <a:bodyPr lIns="94538" tIns="47269" rIns="94538" bIns="47269"/>
          <a:lstStyle/>
          <a:p>
            <a:pPr eaLnBrk="1" hangingPunct="1"/>
            <a:r>
              <a:rPr lang="en-US" smtClean="0"/>
              <a:t>Two important details to note are that PXI_Clk10 is synchronous to PXIe_CLK100 so devices that use either PXI_CLK10 or PXIe_CLK100 as a reference clock are synchronized</a:t>
            </a:r>
          </a:p>
          <a:p>
            <a:pPr eaLnBrk="1" hangingPunct="1"/>
            <a:r>
              <a:rPr lang="en-US" smtClean="0"/>
              <a:t>Additionally, the skew of the new clock has been improved from a module-to-module skew of &lt;= 1ns to &lt; or = 200ps to minimize skew between peripheral devices.</a:t>
            </a:r>
          </a:p>
        </p:txBody>
      </p:sp>
      <p:sp>
        <p:nvSpPr>
          <p:cNvPr id="177157" name="Footer Placeholder 7"/>
          <p:cNvSpPr>
            <a:spLocks noGrp="1"/>
          </p:cNvSpPr>
          <p:nvPr>
            <p:ph type="ftr" sz="quarter" idx="4"/>
          </p:nvPr>
        </p:nvSpPr>
        <p:spPr>
          <a:noFill/>
        </p:spPr>
        <p:txBody>
          <a:bodyPr/>
          <a:lstStyle/>
          <a:p>
            <a:r>
              <a:rPr lang="en-US"/>
              <a:t>National Instruments Confidential</a:t>
            </a:r>
          </a:p>
        </p:txBody>
      </p:sp>
      <p:sp>
        <p:nvSpPr>
          <p:cNvPr id="17715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p>
            <a:fld id="{17ACA28F-2E38-42F6-B9B7-4BFD3BE521A8}" type="slidenum">
              <a:rPr lang="en-US"/>
              <a:pPr/>
              <a:t>49</a:t>
            </a:fld>
            <a:endParaRPr lang="en-US"/>
          </a:p>
        </p:txBody>
      </p:sp>
      <p:sp>
        <p:nvSpPr>
          <p:cNvPr id="178179" name="Rectangle 2"/>
          <p:cNvSpPr>
            <a:spLocks noGrp="1" noRot="1" noChangeAspect="1" noChangeArrowheads="1" noTextEdit="1"/>
          </p:cNvSpPr>
          <p:nvPr>
            <p:ph type="sldImg"/>
          </p:nvPr>
        </p:nvSpPr>
        <p:spPr>
          <a:xfrm>
            <a:off x="1117600" y="706438"/>
            <a:ext cx="4622800" cy="3467100"/>
          </a:xfrm>
          <a:solidFill>
            <a:srgbClr val="FFFFFF"/>
          </a:solidFill>
          <a:ln/>
        </p:spPr>
      </p:sp>
      <p:sp>
        <p:nvSpPr>
          <p:cNvPr id="178180" name="Rectangle 3"/>
          <p:cNvSpPr>
            <a:spLocks noGrp="1" noChangeArrowheads="1"/>
          </p:cNvSpPr>
          <p:nvPr>
            <p:ph type="body" idx="1"/>
          </p:nvPr>
        </p:nvSpPr>
        <p:spPr>
          <a:xfrm>
            <a:off x="915989" y="4410949"/>
            <a:ext cx="5026025" cy="4186608"/>
          </a:xfrm>
          <a:solidFill>
            <a:srgbClr val="FFFFFF"/>
          </a:solidFill>
          <a:ln>
            <a:solidFill>
              <a:srgbClr val="000000"/>
            </a:solidFill>
          </a:ln>
        </p:spPr>
        <p:txBody>
          <a:bodyPr lIns="92976" tIns="46488" rIns="92976" bIns="46488"/>
          <a:lstStyle/>
          <a:p>
            <a:pPr eaLnBrk="1" hangingPunct="1"/>
            <a:r>
              <a:rPr lang="en-US" smtClean="0"/>
              <a:t>Another addition in PXIe is the Sync100 signal…</a:t>
            </a:r>
          </a:p>
        </p:txBody>
      </p:sp>
      <p:sp>
        <p:nvSpPr>
          <p:cNvPr id="178181" name="Footer Placeholder 7"/>
          <p:cNvSpPr>
            <a:spLocks noGrp="1"/>
          </p:cNvSpPr>
          <p:nvPr>
            <p:ph type="ftr" sz="quarter" idx="4"/>
          </p:nvPr>
        </p:nvSpPr>
        <p:spPr>
          <a:noFill/>
        </p:spPr>
        <p:txBody>
          <a:bodyPr/>
          <a:lstStyle/>
          <a:p>
            <a:r>
              <a:rPr lang="en-US"/>
              <a:t>National Instruments Confidential</a:t>
            </a:r>
          </a:p>
        </p:txBody>
      </p:sp>
      <p:sp>
        <p:nvSpPr>
          <p:cNvPr id="17818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PXI - Specialized</a:t>
            </a:r>
            <a:r>
              <a:rPr lang="en-US" baseline="0" dirty="0" smtClean="0"/>
              <a:t> for factor for high-performance, industrial applications.</a:t>
            </a:r>
            <a:endParaRPr lang="en-US" dirty="0"/>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BEF77EBB-D7C4-4D6E-B558-EB0B1587A2B3}" type="slidenum">
              <a:rPr lang="en-US"/>
              <a:pPr/>
              <a:t>50</a:t>
            </a:fld>
            <a:endParaRPr lang="en-US"/>
          </a:p>
        </p:txBody>
      </p:sp>
      <p:sp>
        <p:nvSpPr>
          <p:cNvPr id="179203" name="Rectangle 2"/>
          <p:cNvSpPr>
            <a:spLocks noGrp="1" noRot="1" noChangeAspect="1" noChangeArrowheads="1" noTextEdit="1"/>
          </p:cNvSpPr>
          <p:nvPr>
            <p:ph type="sldImg"/>
          </p:nvPr>
        </p:nvSpPr>
        <p:spPr>
          <a:solidFill>
            <a:srgbClr val="FFFFFF"/>
          </a:solidFill>
          <a:ln/>
        </p:spPr>
      </p:sp>
      <p:sp>
        <p:nvSpPr>
          <p:cNvPr id="179204" name="Rectangle 3"/>
          <p:cNvSpPr>
            <a:spLocks noGrp="1" noChangeArrowheads="1"/>
          </p:cNvSpPr>
          <p:nvPr>
            <p:ph type="body" idx="1"/>
          </p:nvPr>
        </p:nvSpPr>
        <p:spPr>
          <a:xfrm>
            <a:off x="685800" y="4412563"/>
            <a:ext cx="5486400" cy="4186608"/>
          </a:xfrm>
          <a:solidFill>
            <a:srgbClr val="FFFFFF"/>
          </a:solidFill>
          <a:ln>
            <a:solidFill>
              <a:srgbClr val="000000"/>
            </a:solidFill>
          </a:ln>
        </p:spPr>
        <p:txBody>
          <a:bodyPr lIns="94538" tIns="47269" rIns="94538" bIns="47269"/>
          <a:lstStyle/>
          <a:p>
            <a:pPr eaLnBrk="1" hangingPunct="1"/>
            <a:r>
              <a:rPr lang="en-US" smtClean="0"/>
              <a:t>The Sync100 signal is a differential signal delivered to each PXIe peripheral slot. Sync100 provides a 10ns pulse that is coordinated with the rising edge of PXI_CLK10. As you can see from the timing diagram, a 10ns pulse on Sync100 precedes a rising edge of PXI_CLK10.</a:t>
            </a:r>
          </a:p>
        </p:txBody>
      </p:sp>
      <p:sp>
        <p:nvSpPr>
          <p:cNvPr id="179205" name="Footer Placeholder 7"/>
          <p:cNvSpPr>
            <a:spLocks noGrp="1"/>
          </p:cNvSpPr>
          <p:nvPr>
            <p:ph type="ftr" sz="quarter" idx="4"/>
          </p:nvPr>
        </p:nvSpPr>
        <p:spPr>
          <a:noFill/>
        </p:spPr>
        <p:txBody>
          <a:bodyPr/>
          <a:lstStyle/>
          <a:p>
            <a:r>
              <a:rPr lang="en-US"/>
              <a:t>National Instruments Confidential</a:t>
            </a:r>
          </a:p>
        </p:txBody>
      </p:sp>
      <p:sp>
        <p:nvSpPr>
          <p:cNvPr id="17920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p>
            <a:fld id="{0786CA22-FF3A-4D7D-B05F-2C1EF5BFCB41}" type="slidenum">
              <a:rPr lang="en-US"/>
              <a:pPr/>
              <a:t>51</a:t>
            </a:fld>
            <a:endParaRPr lang="en-US"/>
          </a:p>
        </p:txBody>
      </p:sp>
      <p:sp>
        <p:nvSpPr>
          <p:cNvPr id="180227" name="Rectangle 2"/>
          <p:cNvSpPr>
            <a:spLocks noGrp="1" noRot="1" noChangeAspect="1" noChangeArrowheads="1" noTextEdit="1"/>
          </p:cNvSpPr>
          <p:nvPr>
            <p:ph type="sldImg"/>
          </p:nvPr>
        </p:nvSpPr>
        <p:spPr>
          <a:xfrm>
            <a:off x="1117600" y="706438"/>
            <a:ext cx="4622800" cy="3467100"/>
          </a:xfrm>
          <a:solidFill>
            <a:srgbClr val="FFFFFF"/>
          </a:solidFill>
          <a:ln/>
        </p:spPr>
      </p:sp>
      <p:sp>
        <p:nvSpPr>
          <p:cNvPr id="180228" name="Rectangle 3"/>
          <p:cNvSpPr>
            <a:spLocks noGrp="1" noChangeArrowheads="1"/>
          </p:cNvSpPr>
          <p:nvPr>
            <p:ph type="body" idx="1"/>
          </p:nvPr>
        </p:nvSpPr>
        <p:spPr>
          <a:xfrm>
            <a:off x="915989" y="4410949"/>
            <a:ext cx="5026025" cy="4186608"/>
          </a:xfrm>
          <a:solidFill>
            <a:srgbClr val="FFFFFF"/>
          </a:solidFill>
          <a:ln>
            <a:solidFill>
              <a:srgbClr val="000000"/>
            </a:solidFill>
          </a:ln>
        </p:spPr>
        <p:txBody>
          <a:bodyPr lIns="92976" tIns="46488" rIns="92976" bIns="46488"/>
          <a:lstStyle/>
          <a:p>
            <a:pPr eaLnBrk="1" hangingPunct="1"/>
            <a:r>
              <a:rPr lang="en-US" smtClean="0"/>
              <a:t>To minimize skew between peripheral devices, the PXI-1 specification provides a point-to-point Star trigger for matched trace-length signaling from the system timing slot. PXI Express adds three Differential Star triggers to the specification to allow for higher frequency signaling with less jitter.</a:t>
            </a:r>
          </a:p>
        </p:txBody>
      </p:sp>
      <p:sp>
        <p:nvSpPr>
          <p:cNvPr id="180229" name="Footer Placeholder 7"/>
          <p:cNvSpPr>
            <a:spLocks noGrp="1"/>
          </p:cNvSpPr>
          <p:nvPr>
            <p:ph type="ftr" sz="quarter" idx="4"/>
          </p:nvPr>
        </p:nvSpPr>
        <p:spPr>
          <a:noFill/>
        </p:spPr>
        <p:txBody>
          <a:bodyPr/>
          <a:lstStyle/>
          <a:p>
            <a:r>
              <a:rPr lang="en-US"/>
              <a:t>National Instruments Confidential</a:t>
            </a:r>
          </a:p>
        </p:txBody>
      </p:sp>
      <p:sp>
        <p:nvSpPr>
          <p:cNvPr id="18023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p>
            <a:fld id="{C5160393-C276-4C8A-A74C-94373ECBE559}" type="slidenum">
              <a:rPr lang="en-US"/>
              <a:pPr/>
              <a:t>52</a:t>
            </a:fld>
            <a:endParaRPr lang="en-US"/>
          </a:p>
        </p:txBody>
      </p:sp>
      <p:sp>
        <p:nvSpPr>
          <p:cNvPr id="181251" name="Rectangle 2"/>
          <p:cNvSpPr>
            <a:spLocks noGrp="1" noRot="1" noChangeAspect="1" noChangeArrowheads="1" noTextEdit="1"/>
          </p:cNvSpPr>
          <p:nvPr>
            <p:ph type="sldImg"/>
          </p:nvPr>
        </p:nvSpPr>
        <p:spPr>
          <a:solidFill>
            <a:srgbClr val="FFFFFF"/>
          </a:solidFill>
          <a:ln/>
        </p:spPr>
      </p:sp>
      <p:sp>
        <p:nvSpPr>
          <p:cNvPr id="181252" name="Rectangle 3"/>
          <p:cNvSpPr>
            <a:spLocks noGrp="1" noChangeArrowheads="1"/>
          </p:cNvSpPr>
          <p:nvPr>
            <p:ph type="body" idx="1"/>
          </p:nvPr>
        </p:nvSpPr>
        <p:spPr>
          <a:xfrm>
            <a:off x="685800" y="4412563"/>
            <a:ext cx="5486400" cy="4186608"/>
          </a:xfrm>
          <a:solidFill>
            <a:srgbClr val="FFFFFF"/>
          </a:solidFill>
          <a:ln>
            <a:solidFill>
              <a:srgbClr val="000000"/>
            </a:solidFill>
          </a:ln>
        </p:spPr>
        <p:txBody>
          <a:bodyPr lIns="94538" tIns="47269" rIns="94538" bIns="47269"/>
          <a:lstStyle/>
          <a:p>
            <a:pPr eaLnBrk="1" hangingPunct="1"/>
            <a:r>
              <a:rPr lang="en-US" smtClean="0"/>
              <a:t>The three PXI Express star triggers are named DSTAR a, b and c. These are matched-length differential point-to-point connections between the system timing module and PXI Express peripheral modules</a:t>
            </a:r>
          </a:p>
          <a:p>
            <a:pPr eaLnBrk="1" hangingPunct="1"/>
            <a:endParaRPr lang="en-US" smtClean="0"/>
          </a:p>
        </p:txBody>
      </p:sp>
      <p:sp>
        <p:nvSpPr>
          <p:cNvPr id="181253" name="Footer Placeholder 7"/>
          <p:cNvSpPr>
            <a:spLocks noGrp="1"/>
          </p:cNvSpPr>
          <p:nvPr>
            <p:ph type="ftr" sz="quarter" idx="4"/>
          </p:nvPr>
        </p:nvSpPr>
        <p:spPr>
          <a:noFill/>
        </p:spPr>
        <p:txBody>
          <a:bodyPr/>
          <a:lstStyle/>
          <a:p>
            <a:r>
              <a:rPr lang="en-US"/>
              <a:t>National Instruments Confidential</a:t>
            </a:r>
          </a:p>
        </p:txBody>
      </p:sp>
      <p:sp>
        <p:nvSpPr>
          <p:cNvPr id="18125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p>
            <a:fld id="{F10E7594-A229-4830-B8B3-6B46B61D619C}" type="slidenum">
              <a:rPr lang="en-US"/>
              <a:pPr/>
              <a:t>53</a:t>
            </a:fld>
            <a:endParaRPr lang="en-US"/>
          </a:p>
        </p:txBody>
      </p:sp>
      <p:sp>
        <p:nvSpPr>
          <p:cNvPr id="182275" name="Rectangle 2"/>
          <p:cNvSpPr>
            <a:spLocks noGrp="1" noRot="1" noChangeAspect="1" noChangeArrowheads="1" noTextEdit="1"/>
          </p:cNvSpPr>
          <p:nvPr>
            <p:ph type="sldImg"/>
          </p:nvPr>
        </p:nvSpPr>
        <p:spPr>
          <a:solidFill>
            <a:srgbClr val="FFFFFF"/>
          </a:solidFill>
          <a:ln/>
        </p:spPr>
      </p:sp>
      <p:sp>
        <p:nvSpPr>
          <p:cNvPr id="182276"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smtClean="0"/>
              <a:t>This section focuses on the implementation of the architectures for PXI Express technology that we just discussed</a:t>
            </a:r>
          </a:p>
          <a:p>
            <a:pPr eaLnBrk="1" hangingPunct="1"/>
            <a:endParaRPr lang="en-US" smtClean="0"/>
          </a:p>
        </p:txBody>
      </p:sp>
      <p:sp>
        <p:nvSpPr>
          <p:cNvPr id="182277" name="Footer Placeholder 7"/>
          <p:cNvSpPr>
            <a:spLocks noGrp="1"/>
          </p:cNvSpPr>
          <p:nvPr>
            <p:ph type="ftr" sz="quarter" idx="4"/>
          </p:nvPr>
        </p:nvSpPr>
        <p:spPr>
          <a:noFill/>
        </p:spPr>
        <p:txBody>
          <a:bodyPr/>
          <a:lstStyle/>
          <a:p>
            <a:r>
              <a:rPr lang="en-US"/>
              <a:t>National Instruments Confidential</a:t>
            </a:r>
          </a:p>
        </p:txBody>
      </p:sp>
      <p:sp>
        <p:nvSpPr>
          <p:cNvPr id="18227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29B4DD3F-D04D-4752-A89A-76FF923C5191}" type="slidenum">
              <a:rPr lang="en-US"/>
              <a:pPr/>
              <a:t>54</a:t>
            </a:fld>
            <a:endParaRPr lang="en-US"/>
          </a:p>
        </p:txBody>
      </p:sp>
      <p:sp>
        <p:nvSpPr>
          <p:cNvPr id="183299" name="Rectangle 2"/>
          <p:cNvSpPr>
            <a:spLocks noGrp="1" noRot="1" noChangeAspect="1" noChangeArrowheads="1" noTextEdit="1"/>
          </p:cNvSpPr>
          <p:nvPr>
            <p:ph type="sldImg"/>
          </p:nvPr>
        </p:nvSpPr>
        <p:spPr>
          <a:xfrm>
            <a:off x="1116013" y="704850"/>
            <a:ext cx="4624387" cy="3468688"/>
          </a:xfrm>
          <a:solidFill>
            <a:srgbClr val="FFFFFF"/>
          </a:solidFill>
          <a:ln/>
        </p:spPr>
      </p:sp>
      <p:sp>
        <p:nvSpPr>
          <p:cNvPr id="183300" name="Rectangle 3"/>
          <p:cNvSpPr>
            <a:spLocks noGrp="1" noChangeArrowheads="1"/>
          </p:cNvSpPr>
          <p:nvPr>
            <p:ph type="body" idx="1"/>
          </p:nvPr>
        </p:nvSpPr>
        <p:spPr>
          <a:xfrm>
            <a:off x="914400" y="4412563"/>
            <a:ext cx="5029200" cy="4186608"/>
          </a:xfrm>
          <a:solidFill>
            <a:srgbClr val="FFFFFF"/>
          </a:solidFill>
          <a:ln>
            <a:solidFill>
              <a:srgbClr val="000000"/>
            </a:solidFill>
          </a:ln>
        </p:spPr>
        <p:txBody>
          <a:bodyPr lIns="92976" tIns="46488" rIns="92976" bIns="46488"/>
          <a:lstStyle/>
          <a:p>
            <a:pPr eaLnBrk="1" hangingPunct="1"/>
            <a:r>
              <a:rPr lang="en-US" smtClean="0"/>
              <a:t>Here we have a diagram of a PXI Express Chassis. There are four new slots making a total of 5 slot types in the PXI Express standard…</a:t>
            </a:r>
          </a:p>
          <a:p>
            <a:pPr eaLnBrk="1" hangingPunct="1"/>
            <a:endParaRPr lang="en-US" smtClean="0"/>
          </a:p>
          <a:p>
            <a:pPr eaLnBrk="1" hangingPunct="1"/>
            <a:r>
              <a:rPr lang="en-US" smtClean="0"/>
              <a:t>As we discuss each slot, you will notice leveraged connectors that provide …</a:t>
            </a:r>
          </a:p>
          <a:p>
            <a:pPr eaLnBrk="1" hangingPunct="1"/>
            <a:r>
              <a:rPr lang="en-US" smtClean="0"/>
              <a:t>PXI-1 Timing and Triggering functionality, PCI communication, and PCI Express communication and triggering</a:t>
            </a:r>
          </a:p>
        </p:txBody>
      </p:sp>
      <p:sp>
        <p:nvSpPr>
          <p:cNvPr id="183301" name="Footer Placeholder 7"/>
          <p:cNvSpPr>
            <a:spLocks noGrp="1"/>
          </p:cNvSpPr>
          <p:nvPr>
            <p:ph type="ftr" sz="quarter" idx="4"/>
          </p:nvPr>
        </p:nvSpPr>
        <p:spPr>
          <a:noFill/>
        </p:spPr>
        <p:txBody>
          <a:bodyPr/>
          <a:lstStyle/>
          <a:p>
            <a:r>
              <a:rPr lang="en-US"/>
              <a:t>National Instruments Confidential</a:t>
            </a:r>
          </a:p>
        </p:txBody>
      </p:sp>
      <p:sp>
        <p:nvSpPr>
          <p:cNvPr id="18330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1D160C90-7D42-441C-8A08-ADB069C7070B}" type="slidenum">
              <a:rPr lang="en-US"/>
              <a:pPr/>
              <a:t>55</a:t>
            </a:fld>
            <a:endParaRPr lang="en-US"/>
          </a:p>
        </p:txBody>
      </p:sp>
      <p:sp>
        <p:nvSpPr>
          <p:cNvPr id="184323" name="Rectangle 2"/>
          <p:cNvSpPr>
            <a:spLocks noGrp="1" noRot="1" noChangeAspect="1" noChangeArrowheads="1" noTextEdit="1"/>
          </p:cNvSpPr>
          <p:nvPr>
            <p:ph type="sldImg"/>
          </p:nvPr>
        </p:nvSpPr>
        <p:spPr>
          <a:xfrm>
            <a:off x="1116013" y="704850"/>
            <a:ext cx="4624387" cy="3468688"/>
          </a:xfrm>
          <a:solidFill>
            <a:srgbClr val="FFFFFF"/>
          </a:solidFill>
          <a:ln/>
        </p:spPr>
      </p:sp>
      <p:sp>
        <p:nvSpPr>
          <p:cNvPr id="184324" name="Rectangle 3"/>
          <p:cNvSpPr>
            <a:spLocks noGrp="1" noChangeArrowheads="1"/>
          </p:cNvSpPr>
          <p:nvPr>
            <p:ph type="body" idx="1"/>
          </p:nvPr>
        </p:nvSpPr>
        <p:spPr>
          <a:xfrm>
            <a:off x="914400" y="4412563"/>
            <a:ext cx="5029200" cy="4186608"/>
          </a:xfrm>
          <a:solidFill>
            <a:srgbClr val="FFFFFF"/>
          </a:solidFill>
          <a:ln>
            <a:solidFill>
              <a:srgbClr val="000000"/>
            </a:solidFill>
          </a:ln>
        </p:spPr>
        <p:txBody>
          <a:bodyPr lIns="92976" tIns="46488" rIns="92976" bIns="46488"/>
          <a:lstStyle/>
          <a:p>
            <a:pPr eaLnBrk="1" hangingPunct="1"/>
            <a:r>
              <a:rPr lang="en-US" smtClean="0"/>
              <a:t>The First slot type is the PXI Express System Slot. This is the slot for your PXI Express Embedded or Remote controller and provides PCI Express connections to the chassis backplane. This diagram shows a system controller slot in a four-link chassis</a:t>
            </a:r>
          </a:p>
        </p:txBody>
      </p:sp>
      <p:sp>
        <p:nvSpPr>
          <p:cNvPr id="184325" name="Footer Placeholder 7"/>
          <p:cNvSpPr>
            <a:spLocks noGrp="1"/>
          </p:cNvSpPr>
          <p:nvPr>
            <p:ph type="ftr" sz="quarter" idx="4"/>
          </p:nvPr>
        </p:nvSpPr>
        <p:spPr>
          <a:noFill/>
        </p:spPr>
        <p:txBody>
          <a:bodyPr/>
          <a:lstStyle/>
          <a:p>
            <a:r>
              <a:rPr lang="en-US"/>
              <a:t>National Instruments Confidential</a:t>
            </a:r>
          </a:p>
        </p:txBody>
      </p:sp>
      <p:sp>
        <p:nvSpPr>
          <p:cNvPr id="18432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p>
            <a:fld id="{3E1FABAD-BD62-4B24-BB98-D35F0CD48D27}" type="slidenum">
              <a:rPr lang="en-US"/>
              <a:pPr/>
              <a:t>56</a:t>
            </a:fld>
            <a:endParaRPr lang="en-US"/>
          </a:p>
        </p:txBody>
      </p:sp>
      <p:sp>
        <p:nvSpPr>
          <p:cNvPr id="185347" name="Rectangle 2"/>
          <p:cNvSpPr>
            <a:spLocks noGrp="1" noRot="1" noChangeAspect="1" noChangeArrowheads="1" noTextEdit="1"/>
          </p:cNvSpPr>
          <p:nvPr>
            <p:ph type="sldImg"/>
          </p:nvPr>
        </p:nvSpPr>
        <p:spPr>
          <a:solidFill>
            <a:srgbClr val="FFFFFF"/>
          </a:solidFill>
          <a:ln/>
        </p:spPr>
      </p:sp>
      <p:sp>
        <p:nvSpPr>
          <p:cNvPr id="185348"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smtClean="0"/>
              <a:t>The PXI Express System Controller slot can only accept a PXI Express controller</a:t>
            </a:r>
          </a:p>
          <a:p>
            <a:pPr eaLnBrk="1" hangingPunct="1"/>
            <a:endParaRPr lang="en-US" smtClean="0"/>
          </a:p>
          <a:p>
            <a:pPr eaLnBrk="1" hangingPunct="1"/>
            <a:r>
              <a:rPr lang="en-US" smtClean="0"/>
              <a:t>The PXI Express specification allows for two different link modes. The first is a four-link architecture that provides four PCI Express links of up to x4 width for a maximum bandwidth of 4GB/s to the host. The two-link mode provides one x8 link and one x16 link for a maximum of 6GB/s. The PXI Express chassis determines which link mode is used</a:t>
            </a:r>
          </a:p>
          <a:p>
            <a:pPr eaLnBrk="1" hangingPunct="1"/>
            <a:endParaRPr lang="en-US" smtClean="0"/>
          </a:p>
          <a:p>
            <a:pPr eaLnBrk="1" hangingPunct="1"/>
            <a:r>
              <a:rPr lang="en-US" smtClean="0"/>
              <a:t>The controller slot also provides access to the parallel PXI Trigger bus</a:t>
            </a:r>
          </a:p>
        </p:txBody>
      </p:sp>
      <p:sp>
        <p:nvSpPr>
          <p:cNvPr id="185349" name="Footer Placeholder 7"/>
          <p:cNvSpPr>
            <a:spLocks noGrp="1"/>
          </p:cNvSpPr>
          <p:nvPr>
            <p:ph type="ftr" sz="quarter" idx="4"/>
          </p:nvPr>
        </p:nvSpPr>
        <p:spPr>
          <a:noFill/>
        </p:spPr>
        <p:txBody>
          <a:bodyPr/>
          <a:lstStyle/>
          <a:p>
            <a:r>
              <a:rPr lang="en-US"/>
              <a:t>National Instruments Confidential</a:t>
            </a:r>
          </a:p>
        </p:txBody>
      </p:sp>
      <p:sp>
        <p:nvSpPr>
          <p:cNvPr id="18535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174D4426-EFEF-4327-8A54-0923582D766A}" type="slidenum">
              <a:rPr lang="en-US"/>
              <a:pPr/>
              <a:t>57</a:t>
            </a:fld>
            <a:endParaRPr lang="en-US"/>
          </a:p>
        </p:txBody>
      </p:sp>
      <p:sp>
        <p:nvSpPr>
          <p:cNvPr id="186371" name="Rectangle 2"/>
          <p:cNvSpPr>
            <a:spLocks noGrp="1" noRot="1" noChangeAspect="1" noChangeArrowheads="1" noTextEdit="1"/>
          </p:cNvSpPr>
          <p:nvPr>
            <p:ph type="sldImg"/>
          </p:nvPr>
        </p:nvSpPr>
        <p:spPr>
          <a:xfrm>
            <a:off x="1116013" y="704850"/>
            <a:ext cx="4624387" cy="3468688"/>
          </a:xfrm>
          <a:solidFill>
            <a:srgbClr val="FFFFFF"/>
          </a:solidFill>
          <a:ln/>
        </p:spPr>
      </p:sp>
      <p:sp>
        <p:nvSpPr>
          <p:cNvPr id="186372" name="Rectangle 3"/>
          <p:cNvSpPr>
            <a:spLocks noGrp="1" noChangeArrowheads="1"/>
          </p:cNvSpPr>
          <p:nvPr>
            <p:ph type="body" idx="1"/>
          </p:nvPr>
        </p:nvSpPr>
        <p:spPr>
          <a:xfrm>
            <a:off x="914400" y="4412563"/>
            <a:ext cx="5029200" cy="4186608"/>
          </a:xfrm>
          <a:solidFill>
            <a:srgbClr val="FFFFFF"/>
          </a:solidFill>
          <a:ln>
            <a:solidFill>
              <a:srgbClr val="000000"/>
            </a:solidFill>
          </a:ln>
        </p:spPr>
        <p:txBody>
          <a:bodyPr lIns="92976" tIns="46488" rIns="92976" bIns="46488"/>
          <a:lstStyle/>
          <a:p>
            <a:pPr eaLnBrk="1" hangingPunct="1"/>
            <a:r>
              <a:rPr lang="en-US" smtClean="0"/>
              <a:t>The second slot type is the PXI peripheral slot. </a:t>
            </a:r>
          </a:p>
        </p:txBody>
      </p:sp>
      <p:sp>
        <p:nvSpPr>
          <p:cNvPr id="186373" name="Footer Placeholder 7"/>
          <p:cNvSpPr>
            <a:spLocks noGrp="1"/>
          </p:cNvSpPr>
          <p:nvPr>
            <p:ph type="ftr" sz="quarter" idx="4"/>
          </p:nvPr>
        </p:nvSpPr>
        <p:spPr>
          <a:noFill/>
        </p:spPr>
        <p:txBody>
          <a:bodyPr/>
          <a:lstStyle/>
          <a:p>
            <a:r>
              <a:rPr lang="en-US"/>
              <a:t>National Instruments Confidential</a:t>
            </a:r>
          </a:p>
        </p:txBody>
      </p:sp>
      <p:sp>
        <p:nvSpPr>
          <p:cNvPr id="18637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p>
            <a:fld id="{7BDE0D2A-CA2B-4378-8FEE-3D021BADA2EF}" type="slidenum">
              <a:rPr lang="en-US"/>
              <a:pPr/>
              <a:t>58</a:t>
            </a:fld>
            <a:endParaRPr lang="en-US"/>
          </a:p>
        </p:txBody>
      </p:sp>
      <p:sp>
        <p:nvSpPr>
          <p:cNvPr id="187395" name="Rectangle 2"/>
          <p:cNvSpPr>
            <a:spLocks noGrp="1" noRot="1" noChangeAspect="1" noChangeArrowheads="1" noTextEdit="1"/>
          </p:cNvSpPr>
          <p:nvPr>
            <p:ph type="sldImg"/>
          </p:nvPr>
        </p:nvSpPr>
        <p:spPr>
          <a:solidFill>
            <a:srgbClr val="FFFFFF"/>
          </a:solidFill>
          <a:ln/>
        </p:spPr>
      </p:sp>
      <p:sp>
        <p:nvSpPr>
          <p:cNvPr id="187396"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smtClean="0"/>
              <a:t>PXI slots were defined in the PXI-1 specification and are used by PXI modules, chassis and controllers. They provide PCI signaling and PXI timing and triggering features. These features which we covered in the “what is PXI” section are the point-to-point star trigger, the parallel PXI trigger bus, the local bus and the 10 MHz system clock PXI_CLK10.</a:t>
            </a:r>
          </a:p>
          <a:p>
            <a:pPr eaLnBrk="1" hangingPunct="1"/>
            <a:endParaRPr lang="en-US" smtClean="0"/>
          </a:p>
          <a:p>
            <a:pPr eaLnBrk="1" hangingPunct="1"/>
            <a:r>
              <a:rPr lang="en-US" smtClean="0"/>
              <a:t>The PXI Express specification leverages these slots for existing PXI peripheral modules</a:t>
            </a:r>
          </a:p>
        </p:txBody>
      </p:sp>
      <p:sp>
        <p:nvSpPr>
          <p:cNvPr id="187397" name="Footer Placeholder 7"/>
          <p:cNvSpPr>
            <a:spLocks noGrp="1"/>
          </p:cNvSpPr>
          <p:nvPr>
            <p:ph type="ftr" sz="quarter" idx="4"/>
          </p:nvPr>
        </p:nvSpPr>
        <p:spPr>
          <a:noFill/>
        </p:spPr>
        <p:txBody>
          <a:bodyPr/>
          <a:lstStyle/>
          <a:p>
            <a:r>
              <a:rPr lang="en-US"/>
              <a:t>National Instruments Confidential</a:t>
            </a:r>
          </a:p>
        </p:txBody>
      </p:sp>
      <p:sp>
        <p:nvSpPr>
          <p:cNvPr id="18739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p>
            <a:fld id="{F4B9B246-281C-47A6-A9DD-92F233150764}" type="slidenum">
              <a:rPr lang="en-US"/>
              <a:pPr/>
              <a:t>59</a:t>
            </a:fld>
            <a:endParaRPr lang="en-US"/>
          </a:p>
        </p:txBody>
      </p:sp>
      <p:sp>
        <p:nvSpPr>
          <p:cNvPr id="188419" name="Rectangle 2"/>
          <p:cNvSpPr>
            <a:spLocks noGrp="1" noRot="1" noChangeAspect="1" noChangeArrowheads="1" noTextEdit="1"/>
          </p:cNvSpPr>
          <p:nvPr>
            <p:ph type="sldImg"/>
          </p:nvPr>
        </p:nvSpPr>
        <p:spPr>
          <a:xfrm>
            <a:off x="1116013" y="704850"/>
            <a:ext cx="4624387" cy="3468688"/>
          </a:xfrm>
          <a:solidFill>
            <a:srgbClr val="FFFFFF"/>
          </a:solidFill>
          <a:ln/>
        </p:spPr>
      </p:sp>
      <p:sp>
        <p:nvSpPr>
          <p:cNvPr id="188420" name="Rectangle 3"/>
          <p:cNvSpPr>
            <a:spLocks noGrp="1" noChangeArrowheads="1"/>
          </p:cNvSpPr>
          <p:nvPr>
            <p:ph type="body" idx="1"/>
          </p:nvPr>
        </p:nvSpPr>
        <p:spPr>
          <a:xfrm>
            <a:off x="914400" y="4412563"/>
            <a:ext cx="5029200" cy="4186608"/>
          </a:xfrm>
          <a:solidFill>
            <a:srgbClr val="FFFFFF"/>
          </a:solidFill>
          <a:ln>
            <a:solidFill>
              <a:srgbClr val="000000"/>
            </a:solidFill>
          </a:ln>
        </p:spPr>
        <p:txBody>
          <a:bodyPr lIns="92976" tIns="46488" rIns="92976" bIns="46488"/>
          <a:lstStyle/>
          <a:p>
            <a:pPr eaLnBrk="1" hangingPunct="1"/>
            <a:r>
              <a:rPr lang="en-US" smtClean="0"/>
              <a:t>The third slot type is the PXI Express system timing slot. This slot provides the necessary connections to drive both the new timing and triggering features of PXI Express and the incorporated features of the PXI-1 specification</a:t>
            </a:r>
          </a:p>
        </p:txBody>
      </p:sp>
      <p:sp>
        <p:nvSpPr>
          <p:cNvPr id="188421" name="Footer Placeholder 7"/>
          <p:cNvSpPr>
            <a:spLocks noGrp="1"/>
          </p:cNvSpPr>
          <p:nvPr>
            <p:ph type="ftr" sz="quarter" idx="4"/>
          </p:nvPr>
        </p:nvSpPr>
        <p:spPr>
          <a:noFill/>
        </p:spPr>
        <p:txBody>
          <a:bodyPr/>
          <a:lstStyle/>
          <a:p>
            <a:r>
              <a:rPr lang="en-US"/>
              <a:t>National Instruments Confidential</a:t>
            </a:r>
          </a:p>
        </p:txBody>
      </p:sp>
      <p:sp>
        <p:nvSpPr>
          <p:cNvPr id="18842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830F4A0B-2B44-4547-AC77-DB70FFE16BC7}" type="slidenum">
              <a:rPr lang="en-US"/>
              <a:pPr/>
              <a:t>6</a:t>
            </a:fld>
            <a:endParaRPr lang="en-US"/>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r>
              <a:rPr lang="en-US" smtClean="0"/>
              <a:t>PXI stands for PCI eXtensions for Instrumentation and does a good job of describing what PXI is, an instrumentation-specific extension of PCI Technology. The PXISA or PXI Systems Alliance is a multi-vendor group that governs the PXI Specification. The group promotes PXI, helps ensure interoperability and controls the specification. The first part of this training will focus on the first revision of the PXI specification or PXI-1. The PXISA is an excellent resource for any customers wanting to know more about creating PXI boards or the specification.</a:t>
            </a:r>
          </a:p>
        </p:txBody>
      </p:sp>
      <p:sp>
        <p:nvSpPr>
          <p:cNvPr id="130053" name="Footer Placeholder 7"/>
          <p:cNvSpPr>
            <a:spLocks noGrp="1"/>
          </p:cNvSpPr>
          <p:nvPr>
            <p:ph type="ftr" sz="quarter" idx="4"/>
          </p:nvPr>
        </p:nvSpPr>
        <p:spPr>
          <a:noFill/>
        </p:spPr>
        <p:txBody>
          <a:bodyPr/>
          <a:lstStyle/>
          <a:p>
            <a:r>
              <a:rPr lang="en-US"/>
              <a:t>National Instruments Confidential</a:t>
            </a:r>
          </a:p>
        </p:txBody>
      </p:sp>
      <p:sp>
        <p:nvSpPr>
          <p:cNvPr id="13005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p>
            <a:fld id="{E0B68CF9-4C3A-4E27-9852-DDC50BAD96A4}" type="slidenum">
              <a:rPr lang="en-US"/>
              <a:pPr/>
              <a:t>60</a:t>
            </a:fld>
            <a:endParaRPr lang="en-US"/>
          </a:p>
        </p:txBody>
      </p:sp>
      <p:sp>
        <p:nvSpPr>
          <p:cNvPr id="189443" name="Rectangle 2"/>
          <p:cNvSpPr>
            <a:spLocks noGrp="1" noRot="1" noChangeAspect="1" noChangeArrowheads="1" noTextEdit="1"/>
          </p:cNvSpPr>
          <p:nvPr>
            <p:ph type="sldImg"/>
          </p:nvPr>
        </p:nvSpPr>
        <p:spPr>
          <a:solidFill>
            <a:srgbClr val="FFFFFF"/>
          </a:solidFill>
          <a:ln/>
        </p:spPr>
      </p:sp>
      <p:sp>
        <p:nvSpPr>
          <p:cNvPr id="189444"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smtClean="0"/>
              <a:t>The system timing slot uses PCI Express signaling and provides the necessary connections to drive and accept both PXI and PXI Express Timing and Triggering signals. The System Timing Slot can also accept a PXI Express peripheral. This slot is optional for PXI Express chassis. </a:t>
            </a:r>
          </a:p>
        </p:txBody>
      </p:sp>
      <p:sp>
        <p:nvSpPr>
          <p:cNvPr id="189445" name="Footer Placeholder 7"/>
          <p:cNvSpPr>
            <a:spLocks noGrp="1"/>
          </p:cNvSpPr>
          <p:nvPr>
            <p:ph type="ftr" sz="quarter" idx="4"/>
          </p:nvPr>
        </p:nvSpPr>
        <p:spPr>
          <a:noFill/>
        </p:spPr>
        <p:txBody>
          <a:bodyPr/>
          <a:lstStyle/>
          <a:p>
            <a:r>
              <a:rPr lang="en-US"/>
              <a:t>National Instruments Confidential</a:t>
            </a:r>
          </a:p>
        </p:txBody>
      </p:sp>
      <p:sp>
        <p:nvSpPr>
          <p:cNvPr id="18944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p>
            <a:fld id="{69CAFE6C-8FAF-400A-85D7-999808D06ABA}" type="slidenum">
              <a:rPr lang="en-US"/>
              <a:pPr/>
              <a:t>61</a:t>
            </a:fld>
            <a:endParaRPr lang="en-US"/>
          </a:p>
        </p:txBody>
      </p:sp>
      <p:sp>
        <p:nvSpPr>
          <p:cNvPr id="190467" name="Rectangle 2"/>
          <p:cNvSpPr>
            <a:spLocks noGrp="1" noRot="1" noChangeAspect="1" noChangeArrowheads="1" noTextEdit="1"/>
          </p:cNvSpPr>
          <p:nvPr>
            <p:ph type="sldImg"/>
          </p:nvPr>
        </p:nvSpPr>
        <p:spPr>
          <a:solidFill>
            <a:srgbClr val="FFFFFF"/>
          </a:solidFill>
          <a:ln/>
        </p:spPr>
      </p:sp>
      <p:sp>
        <p:nvSpPr>
          <p:cNvPr id="190468"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smtClean="0"/>
              <a:t>The fourth slot type is the PXI Express Peripheral slot. These slots provide PCI Express signaling and access to most PXI-1 and all PXI Express timing and triggering signals. </a:t>
            </a:r>
          </a:p>
        </p:txBody>
      </p:sp>
      <p:sp>
        <p:nvSpPr>
          <p:cNvPr id="190469" name="Footer Placeholder 7"/>
          <p:cNvSpPr>
            <a:spLocks noGrp="1"/>
          </p:cNvSpPr>
          <p:nvPr>
            <p:ph type="ftr" sz="quarter" idx="4"/>
          </p:nvPr>
        </p:nvSpPr>
        <p:spPr>
          <a:noFill/>
        </p:spPr>
        <p:txBody>
          <a:bodyPr/>
          <a:lstStyle/>
          <a:p>
            <a:r>
              <a:rPr lang="en-US"/>
              <a:t>National Instruments Confidential</a:t>
            </a:r>
          </a:p>
        </p:txBody>
      </p:sp>
      <p:sp>
        <p:nvSpPr>
          <p:cNvPr id="19047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6EBF4607-00D4-4E0F-A38F-7C38B9781243}" type="slidenum">
              <a:rPr lang="en-US"/>
              <a:pPr/>
              <a:t>62</a:t>
            </a:fld>
            <a:endParaRPr lang="en-US"/>
          </a:p>
        </p:txBody>
      </p:sp>
      <p:sp>
        <p:nvSpPr>
          <p:cNvPr id="191491" name="Rectangle 2"/>
          <p:cNvSpPr>
            <a:spLocks noGrp="1" noRot="1" noChangeAspect="1" noChangeArrowheads="1" noTextEdit="1"/>
          </p:cNvSpPr>
          <p:nvPr>
            <p:ph type="sldImg"/>
          </p:nvPr>
        </p:nvSpPr>
        <p:spPr>
          <a:xfrm>
            <a:off x="1116013" y="704850"/>
            <a:ext cx="4624387" cy="3468688"/>
          </a:xfrm>
          <a:solidFill>
            <a:srgbClr val="FFFFFF"/>
          </a:solidFill>
          <a:ln/>
        </p:spPr>
      </p:sp>
      <p:sp>
        <p:nvSpPr>
          <p:cNvPr id="191492" name="Rectangle 3"/>
          <p:cNvSpPr>
            <a:spLocks noGrp="1" noChangeArrowheads="1"/>
          </p:cNvSpPr>
          <p:nvPr>
            <p:ph type="body" idx="1"/>
          </p:nvPr>
        </p:nvSpPr>
        <p:spPr>
          <a:xfrm>
            <a:off x="914400" y="4412563"/>
            <a:ext cx="5029200" cy="4186608"/>
          </a:xfrm>
          <a:solidFill>
            <a:srgbClr val="FFFFFF"/>
          </a:solidFill>
          <a:ln>
            <a:solidFill>
              <a:srgbClr val="000000"/>
            </a:solidFill>
          </a:ln>
        </p:spPr>
        <p:txBody>
          <a:bodyPr lIns="92976" tIns="46488" rIns="92976" bIns="46488"/>
          <a:lstStyle/>
          <a:p>
            <a:pPr eaLnBrk="1" hangingPunct="1"/>
            <a:r>
              <a:rPr lang="en-US" smtClean="0"/>
              <a:t>The fifth and final slot type is the PXI Express Hybrid Slot. </a:t>
            </a:r>
          </a:p>
        </p:txBody>
      </p:sp>
      <p:sp>
        <p:nvSpPr>
          <p:cNvPr id="191493" name="Footer Placeholder 7"/>
          <p:cNvSpPr>
            <a:spLocks noGrp="1"/>
          </p:cNvSpPr>
          <p:nvPr>
            <p:ph type="ftr" sz="quarter" idx="4"/>
          </p:nvPr>
        </p:nvSpPr>
        <p:spPr>
          <a:noFill/>
        </p:spPr>
        <p:txBody>
          <a:bodyPr/>
          <a:lstStyle/>
          <a:p>
            <a:r>
              <a:rPr lang="en-US"/>
              <a:t>National Instruments Confidential</a:t>
            </a:r>
          </a:p>
        </p:txBody>
      </p:sp>
      <p:sp>
        <p:nvSpPr>
          <p:cNvPr id="19149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p>
            <a:fld id="{6A2F5EA1-7069-4814-8CBF-54387FB52F15}" type="slidenum">
              <a:rPr lang="en-US"/>
              <a:pPr/>
              <a:t>63</a:t>
            </a:fld>
            <a:endParaRPr lang="en-US"/>
          </a:p>
        </p:txBody>
      </p:sp>
      <p:sp>
        <p:nvSpPr>
          <p:cNvPr id="192515" name="Rectangle 2"/>
          <p:cNvSpPr>
            <a:spLocks noGrp="1" noRot="1" noChangeAspect="1" noChangeArrowheads="1" noTextEdit="1"/>
          </p:cNvSpPr>
          <p:nvPr>
            <p:ph type="sldImg"/>
          </p:nvPr>
        </p:nvSpPr>
        <p:spPr>
          <a:solidFill>
            <a:srgbClr val="FFFFFF"/>
          </a:solidFill>
          <a:ln/>
        </p:spPr>
      </p:sp>
      <p:sp>
        <p:nvSpPr>
          <p:cNvPr id="192516"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smtClean="0"/>
              <a:t>The Hybrid Slot combines the PXI Express Peripheral and most functionality from the PXI-1 Peripheral slot. This allows you the flexibility to put a PXI Express Peripheral or a Hybrid slot-Compatible PXI peripheral into the slot depending on your system needs. Taking a look at the connectors, we can see how this slot can accept either module.</a:t>
            </a:r>
          </a:p>
        </p:txBody>
      </p:sp>
      <p:sp>
        <p:nvSpPr>
          <p:cNvPr id="192517" name="Footer Placeholder 7"/>
          <p:cNvSpPr>
            <a:spLocks noGrp="1"/>
          </p:cNvSpPr>
          <p:nvPr>
            <p:ph type="ftr" sz="quarter" idx="4"/>
          </p:nvPr>
        </p:nvSpPr>
        <p:spPr>
          <a:noFill/>
        </p:spPr>
        <p:txBody>
          <a:bodyPr/>
          <a:lstStyle/>
          <a:p>
            <a:r>
              <a:rPr lang="en-US"/>
              <a:t>National Instruments Confidential</a:t>
            </a:r>
          </a:p>
        </p:txBody>
      </p:sp>
      <p:sp>
        <p:nvSpPr>
          <p:cNvPr id="19251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p>
            <a:fld id="{A9A80101-2752-4C27-8833-9362F4C9B4E7}" type="slidenum">
              <a:rPr lang="en-US"/>
              <a:pPr/>
              <a:t>64</a:t>
            </a:fld>
            <a:endParaRPr lang="en-US"/>
          </a:p>
        </p:txBody>
      </p:sp>
      <p:sp>
        <p:nvSpPr>
          <p:cNvPr id="193539" name="Rectangle 2"/>
          <p:cNvSpPr>
            <a:spLocks noGrp="1" noRot="1" noChangeAspect="1" noChangeArrowheads="1" noTextEdit="1"/>
          </p:cNvSpPr>
          <p:nvPr>
            <p:ph type="sldImg"/>
          </p:nvPr>
        </p:nvSpPr>
        <p:spPr>
          <a:solidFill>
            <a:srgbClr val="FFFFFF"/>
          </a:solidFill>
          <a:ln/>
        </p:spPr>
      </p:sp>
      <p:sp>
        <p:nvSpPr>
          <p:cNvPr id="193540" name="Rectangle 3"/>
          <p:cNvSpPr>
            <a:spLocks noGrp="1" noChangeArrowheads="1"/>
          </p:cNvSpPr>
          <p:nvPr>
            <p:ph type="body" idx="1"/>
          </p:nvPr>
        </p:nvSpPr>
        <p:spPr>
          <a:xfrm>
            <a:off x="684214" y="4412563"/>
            <a:ext cx="5489575" cy="4186608"/>
          </a:xfrm>
          <a:solidFill>
            <a:srgbClr val="FFFFFF"/>
          </a:solidFill>
          <a:ln>
            <a:solidFill>
              <a:srgbClr val="000000"/>
            </a:solidFill>
          </a:ln>
        </p:spPr>
        <p:txBody>
          <a:bodyPr lIns="92976" tIns="46488" rIns="92976" bIns="46488"/>
          <a:lstStyle/>
          <a:p>
            <a:pPr eaLnBrk="1" hangingPunct="1"/>
            <a:r>
              <a:rPr lang="en-US" smtClean="0"/>
              <a:t>The J1 connector from the PXI slot remains intact. This provides the PCI signaling to a PXI peripheral module. The top connector known as XJ4, provides power, the PXI Trigger bus, the PXI Star Trigger and Clk 10 functionality. </a:t>
            </a:r>
          </a:p>
          <a:p>
            <a:pPr eaLnBrk="1" hangingPunct="1"/>
            <a:endParaRPr lang="en-US" smtClean="0"/>
          </a:p>
          <a:p>
            <a:pPr eaLnBrk="1" hangingPunct="1"/>
            <a:r>
              <a:rPr lang="en-US" smtClean="0"/>
              <a:t>In PXI slots, the bottom of the J2 connector contained some reserved pins and support for Local Bus triggering. Local Bus triggering was not widely adopted and is unavailable in PXI Express Hybrid slots. If a PXI Express chassis provides PXI slots, they retain Local Bus for modules that require it.</a:t>
            </a:r>
          </a:p>
          <a:p>
            <a:pPr eaLnBrk="1" hangingPunct="1"/>
            <a:r>
              <a:rPr lang="en-US" smtClean="0"/>
              <a:t>	The new PXI Express Hybrid slot replaces this portion of the connector with a PXI Express connector that provides up to x8 PCI Express signaling for up to 1GB/s bandwidth in each direction. In addition, the connector provides PXI Express timing and triggering signals. </a:t>
            </a:r>
          </a:p>
          <a:p>
            <a:pPr eaLnBrk="1" hangingPunct="1"/>
            <a:endParaRPr lang="en-US" smtClean="0"/>
          </a:p>
          <a:p>
            <a:pPr eaLnBrk="1" hangingPunct="1"/>
            <a:r>
              <a:rPr lang="en-US" b="1" smtClean="0"/>
              <a:t>So what about NI and Hybrid-Compatible modules? Keep in mind that no local bus means no SCXI control through the PXI/SCXI chassis backplane</a:t>
            </a:r>
          </a:p>
          <a:p>
            <a:pPr eaLnBrk="1" hangingPunct="1"/>
            <a:endParaRPr lang="en-US" smtClean="0"/>
          </a:p>
        </p:txBody>
      </p:sp>
      <p:sp>
        <p:nvSpPr>
          <p:cNvPr id="193541" name="Footer Placeholder 7"/>
          <p:cNvSpPr>
            <a:spLocks noGrp="1"/>
          </p:cNvSpPr>
          <p:nvPr>
            <p:ph type="ftr" sz="quarter" idx="4"/>
          </p:nvPr>
        </p:nvSpPr>
        <p:spPr>
          <a:noFill/>
        </p:spPr>
        <p:txBody>
          <a:bodyPr/>
          <a:lstStyle/>
          <a:p>
            <a:r>
              <a:rPr lang="en-US"/>
              <a:t>National Instruments Confidential</a:t>
            </a:r>
          </a:p>
        </p:txBody>
      </p:sp>
      <p:sp>
        <p:nvSpPr>
          <p:cNvPr id="19354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0F1FAF36-C54A-4F1D-8537-B4EE4C74D7E6}" type="slidenum">
              <a:rPr lang="en-US"/>
              <a:pPr/>
              <a:t>65</a:t>
            </a:fld>
            <a:endParaRPr lang="en-US"/>
          </a:p>
        </p:txBody>
      </p:sp>
      <p:sp>
        <p:nvSpPr>
          <p:cNvPr id="195587" name="Rectangle 2"/>
          <p:cNvSpPr>
            <a:spLocks noGrp="1" noRot="1" noChangeAspect="1" noChangeArrowheads="1" noTextEdit="1"/>
          </p:cNvSpPr>
          <p:nvPr>
            <p:ph type="sldImg"/>
          </p:nvPr>
        </p:nvSpPr>
        <p:spPr>
          <a:solidFill>
            <a:srgbClr val="FFFFFF"/>
          </a:solidFill>
          <a:ln/>
        </p:spPr>
      </p:sp>
      <p:sp>
        <p:nvSpPr>
          <p:cNvPr id="195588" name="Rectangle 3"/>
          <p:cNvSpPr>
            <a:spLocks noGrp="1" noChangeArrowheads="1"/>
          </p:cNvSpPr>
          <p:nvPr>
            <p:ph type="body" idx="1"/>
          </p:nvPr>
        </p:nvSpPr>
        <p:spPr>
          <a:xfrm>
            <a:off x="684214" y="4414177"/>
            <a:ext cx="5489575" cy="4184993"/>
          </a:xfrm>
          <a:solidFill>
            <a:srgbClr val="FFFFFF"/>
          </a:solidFill>
          <a:ln>
            <a:solidFill>
              <a:srgbClr val="000000"/>
            </a:solidFill>
          </a:ln>
        </p:spPr>
        <p:txBody>
          <a:bodyPr lIns="92976" tIns="46488" rIns="92976" bIns="46488"/>
          <a:lstStyle/>
          <a:p>
            <a:pPr eaLnBrk="1" hangingPunct="1"/>
            <a:r>
              <a:rPr lang="en-US" smtClean="0"/>
              <a:t>This slide shows how different boards are used with a PXI Express Hybrid Slot. At the left you can see that a PXI Express Peripheral uses the top two connectors. In the center, a Compact PCI module uses the PCI portion of the hybrid slot. On the right, a Hybrid Slot Compatible PXI module uses the top connector for timing and triggering and the bottom connector for PCI communication. </a:t>
            </a:r>
          </a:p>
        </p:txBody>
      </p:sp>
      <p:sp>
        <p:nvSpPr>
          <p:cNvPr id="195589" name="Footer Placeholder 7"/>
          <p:cNvSpPr>
            <a:spLocks noGrp="1"/>
          </p:cNvSpPr>
          <p:nvPr>
            <p:ph type="ftr" sz="quarter" idx="4"/>
          </p:nvPr>
        </p:nvSpPr>
        <p:spPr>
          <a:noFill/>
        </p:spPr>
        <p:txBody>
          <a:bodyPr/>
          <a:lstStyle/>
          <a:p>
            <a:r>
              <a:rPr lang="en-US"/>
              <a:t>National Instruments Confidential</a:t>
            </a:r>
          </a:p>
        </p:txBody>
      </p:sp>
      <p:sp>
        <p:nvSpPr>
          <p:cNvPr id="195590"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EC7B60D0-AD09-4151-B897-CA65DD622326}" type="slidenum">
              <a:rPr lang="en-US"/>
              <a:pPr/>
              <a:t>66</a:t>
            </a:fld>
            <a:endParaRPr lang="en-US"/>
          </a:p>
        </p:txBody>
      </p:sp>
      <p:sp>
        <p:nvSpPr>
          <p:cNvPr id="196611" name="Rectangle 2"/>
          <p:cNvSpPr>
            <a:spLocks noGrp="1" noRot="1" noChangeAspect="1" noChangeArrowheads="1" noTextEdit="1"/>
          </p:cNvSpPr>
          <p:nvPr>
            <p:ph type="sldImg"/>
          </p:nvPr>
        </p:nvSpPr>
        <p:spPr>
          <a:solidFill>
            <a:srgbClr val="FFFFFF"/>
          </a:solidFill>
          <a:ln/>
        </p:spPr>
      </p:sp>
      <p:sp>
        <p:nvSpPr>
          <p:cNvPr id="196612" name="Rectangle 3"/>
          <p:cNvSpPr>
            <a:spLocks noGrp="1" noChangeArrowheads="1"/>
          </p:cNvSpPr>
          <p:nvPr>
            <p:ph type="body" idx="1"/>
          </p:nvPr>
        </p:nvSpPr>
        <p:spPr>
          <a:xfrm>
            <a:off x="685800" y="4414177"/>
            <a:ext cx="5486400" cy="4184993"/>
          </a:xfrm>
          <a:solidFill>
            <a:srgbClr val="FFFFFF"/>
          </a:solidFill>
          <a:ln>
            <a:solidFill>
              <a:srgbClr val="000000"/>
            </a:solidFill>
          </a:ln>
        </p:spPr>
        <p:txBody>
          <a:bodyPr lIns="92976" tIns="46488" rIns="92976" bIns="46488"/>
          <a:lstStyle/>
          <a:p>
            <a:pPr eaLnBrk="1" hangingPunct="1"/>
            <a:r>
              <a:rPr lang="en-US" smtClean="0"/>
              <a:t>To summarize the features of each peripheral slot, </a:t>
            </a:r>
          </a:p>
          <a:p>
            <a:pPr eaLnBrk="1" hangingPunct="1"/>
            <a:r>
              <a:rPr lang="en-US" smtClean="0"/>
              <a:t>PXI timing and triggering features area available to all PXI Express peripheral slots</a:t>
            </a:r>
          </a:p>
          <a:p>
            <a:pPr eaLnBrk="1" hangingPunct="1"/>
            <a:r>
              <a:rPr lang="en-US" smtClean="0"/>
              <a:t>PXI Local Bus is available in PXI slots</a:t>
            </a:r>
          </a:p>
          <a:p>
            <a:pPr eaLnBrk="1" hangingPunct="1"/>
            <a:r>
              <a:rPr lang="en-US" smtClean="0"/>
              <a:t>PCI signaling is available in both Hybrid slots and PXI slots for PXI or Compact PCI modules</a:t>
            </a:r>
          </a:p>
          <a:p>
            <a:pPr eaLnBrk="1" hangingPunct="1"/>
            <a:r>
              <a:rPr lang="en-US" smtClean="0"/>
              <a:t>PCI Express signaling and PXI Express timing and triggering signals are available to the System Timing, PXI Express and Hybrid slots</a:t>
            </a:r>
          </a:p>
          <a:p>
            <a:pPr eaLnBrk="1" hangingPunct="1"/>
            <a:r>
              <a:rPr lang="en-US" smtClean="0"/>
              <a:t>Only the PXI Express System Timing Slot can drive PXI Express timing signals</a:t>
            </a:r>
          </a:p>
        </p:txBody>
      </p:sp>
      <p:sp>
        <p:nvSpPr>
          <p:cNvPr id="196613" name="Footer Placeholder 7"/>
          <p:cNvSpPr>
            <a:spLocks noGrp="1"/>
          </p:cNvSpPr>
          <p:nvPr>
            <p:ph type="ftr" sz="quarter" idx="4"/>
          </p:nvPr>
        </p:nvSpPr>
        <p:spPr>
          <a:noFill/>
        </p:spPr>
        <p:txBody>
          <a:bodyPr/>
          <a:lstStyle/>
          <a:p>
            <a:r>
              <a:rPr lang="en-US"/>
              <a:t>National Instruments Confidential</a:t>
            </a:r>
          </a:p>
        </p:txBody>
      </p:sp>
      <p:sp>
        <p:nvSpPr>
          <p:cNvPr id="196614"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p:spPr>
        <p:txBody>
          <a:bodyPr/>
          <a:lstStyle/>
          <a:p>
            <a:pPr eaLnBrk="1" hangingPunct="1"/>
            <a:endParaRPr lang="en-US" smtClean="0"/>
          </a:p>
        </p:txBody>
      </p:sp>
      <p:sp>
        <p:nvSpPr>
          <p:cNvPr id="215044" name="Header Placeholder 3"/>
          <p:cNvSpPr>
            <a:spLocks noGrp="1"/>
          </p:cNvSpPr>
          <p:nvPr>
            <p:ph type="hdr" sz="quarter"/>
          </p:nvPr>
        </p:nvSpPr>
        <p:spPr>
          <a:noFill/>
        </p:spPr>
        <p:txBody>
          <a:bodyPr/>
          <a:lstStyle/>
          <a:p>
            <a:r>
              <a:rPr lang="en-US"/>
              <a:t>Revised May 2008</a:t>
            </a:r>
          </a:p>
        </p:txBody>
      </p:sp>
      <p:sp>
        <p:nvSpPr>
          <p:cNvPr id="215045" name="Footer Placeholder 4"/>
          <p:cNvSpPr>
            <a:spLocks noGrp="1"/>
          </p:cNvSpPr>
          <p:nvPr>
            <p:ph type="ftr" sz="quarter" idx="4"/>
          </p:nvPr>
        </p:nvSpPr>
        <p:spPr>
          <a:noFill/>
        </p:spPr>
        <p:txBody>
          <a:bodyPr/>
          <a:lstStyle/>
          <a:p>
            <a:r>
              <a:rPr lang="en-US"/>
              <a:t>National Instruments Confidential</a:t>
            </a:r>
          </a:p>
        </p:txBody>
      </p:sp>
      <p:sp>
        <p:nvSpPr>
          <p:cNvPr id="215046" name="Slide Number Placeholder 5"/>
          <p:cNvSpPr>
            <a:spLocks noGrp="1"/>
          </p:cNvSpPr>
          <p:nvPr>
            <p:ph type="sldNum" sz="quarter" idx="5"/>
          </p:nvPr>
        </p:nvSpPr>
        <p:spPr>
          <a:noFill/>
        </p:spPr>
        <p:txBody>
          <a:bodyPr/>
          <a:lstStyle/>
          <a:p>
            <a:fld id="{C289E0D8-25FB-4717-A68C-D6864B250701}" type="slidenum">
              <a:rPr lang="en-US"/>
              <a:pPr/>
              <a:t>67</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68</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fld id="{73D22B78-0E0F-472E-99D2-121E6785EEA6}" type="slidenum">
              <a:rPr lang="en-US"/>
              <a:pPr/>
              <a:t>7</a:t>
            </a:fld>
            <a:endParaRPr lang="en-US"/>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pPr eaLnBrk="1" hangingPunct="1"/>
            <a:r>
              <a:rPr lang="en-US" dirty="0" smtClean="0"/>
              <a:t>PCI – highly successful bus protocol that has been around a long while and has spawned</a:t>
            </a:r>
            <a:r>
              <a:rPr lang="en-US" baseline="0" dirty="0" smtClean="0"/>
              <a:t> many variations and new protocols based on PCI such as </a:t>
            </a:r>
            <a:r>
              <a:rPr lang="en-US" baseline="0" dirty="0" err="1" smtClean="0"/>
              <a:t>PCIe</a:t>
            </a:r>
            <a:r>
              <a:rPr lang="en-US" baseline="0" dirty="0" smtClean="0"/>
              <a:t>, Mini PCI, </a:t>
            </a:r>
            <a:r>
              <a:rPr lang="en-US" baseline="0" dirty="0" err="1" smtClean="0"/>
              <a:t>CardBus</a:t>
            </a:r>
            <a:r>
              <a:rPr lang="en-US" baseline="0" dirty="0" smtClean="0"/>
              <a:t>, PCI-X, and </a:t>
            </a:r>
            <a:r>
              <a:rPr lang="en-US" baseline="0" dirty="0" err="1" smtClean="0"/>
              <a:t>CompactPCI</a:t>
            </a:r>
            <a:endParaRPr lang="en-US" dirty="0" smtClean="0"/>
          </a:p>
          <a:p>
            <a:pPr eaLnBrk="1" hangingPunct="1"/>
            <a:endParaRPr lang="en-US" dirty="0" smtClean="0"/>
          </a:p>
          <a:p>
            <a:pPr eaLnBrk="1" hangingPunct="1"/>
            <a:r>
              <a:rPr lang="en-US" dirty="0" err="1" smtClean="0"/>
              <a:t>cPCI</a:t>
            </a:r>
            <a:r>
              <a:rPr lang="en-US" dirty="0" smtClean="0"/>
              <a:t> – Same high-speed PCI communication with a more rugged for</a:t>
            </a:r>
            <a:r>
              <a:rPr lang="en-US" baseline="0" dirty="0" smtClean="0"/>
              <a:t> factor designed for use in industrial environments. More rugged chassis, more robust connector, better-secured fit. </a:t>
            </a:r>
            <a:r>
              <a:rPr lang="en-US" dirty="0" smtClean="0"/>
              <a:t>NI does not sell </a:t>
            </a:r>
            <a:r>
              <a:rPr lang="en-US" dirty="0" err="1" smtClean="0"/>
              <a:t>cPCI</a:t>
            </a:r>
            <a:r>
              <a:rPr lang="en-US" dirty="0" smtClean="0"/>
              <a:t> cards</a:t>
            </a:r>
            <a:r>
              <a:rPr lang="en-US" baseline="0" dirty="0" smtClean="0"/>
              <a:t> or chassis</a:t>
            </a:r>
            <a:r>
              <a:rPr lang="en-US" dirty="0" smtClean="0"/>
              <a:t>,</a:t>
            </a:r>
            <a:r>
              <a:rPr lang="en-US" baseline="0" dirty="0" smtClean="0"/>
              <a:t> but </a:t>
            </a:r>
            <a:r>
              <a:rPr lang="en-US" baseline="0" dirty="0" err="1" smtClean="0"/>
              <a:t>cPCI</a:t>
            </a:r>
            <a:r>
              <a:rPr lang="en-US" baseline="0" dirty="0" smtClean="0"/>
              <a:t> cards should fit and work in a PXI chassis.</a:t>
            </a:r>
            <a:endParaRPr lang="en-US" dirty="0" smtClean="0"/>
          </a:p>
          <a:p>
            <a:pPr eaLnBrk="1" hangingPunct="1"/>
            <a:endParaRPr lang="en-US" dirty="0" smtClean="0"/>
          </a:p>
          <a:p>
            <a:pPr eaLnBrk="1" hangingPunct="1"/>
            <a:r>
              <a:rPr lang="en-US" dirty="0" smtClean="0"/>
              <a:t>PXI – A</a:t>
            </a:r>
            <a:r>
              <a:rPr lang="en-US" baseline="0" dirty="0" smtClean="0"/>
              <a:t> superset of </a:t>
            </a:r>
            <a:r>
              <a:rPr lang="en-US" baseline="0" dirty="0" err="1" smtClean="0"/>
              <a:t>cPCI</a:t>
            </a:r>
            <a:r>
              <a:rPr lang="en-US" baseline="0" dirty="0" smtClean="0"/>
              <a:t> that adds </a:t>
            </a:r>
            <a:r>
              <a:rPr lang="en-US" baseline="0" dirty="0" err="1" smtClean="0"/>
              <a:t>PXI_trigger</a:t>
            </a:r>
            <a:r>
              <a:rPr lang="en-US" baseline="0" dirty="0" smtClean="0"/>
              <a:t> lines, a common 10 MHz </a:t>
            </a:r>
            <a:r>
              <a:rPr lang="en-US" baseline="0" dirty="0" err="1" smtClean="0"/>
              <a:t>timebase</a:t>
            </a:r>
            <a:r>
              <a:rPr lang="en-US" baseline="0" dirty="0" smtClean="0"/>
              <a:t> and other built-in timing and synch features. </a:t>
            </a:r>
            <a:r>
              <a:rPr lang="en-US" baseline="0" dirty="0" err="1" smtClean="0"/>
              <a:t>PXIsa</a:t>
            </a:r>
            <a:r>
              <a:rPr lang="en-US" baseline="0" dirty="0" smtClean="0"/>
              <a:t> standards ensure that any PXI card will fit into any PXI </a:t>
            </a:r>
            <a:r>
              <a:rPr lang="en-US" baseline="0" dirty="0" err="1" smtClean="0"/>
              <a:t>chasis</a:t>
            </a:r>
            <a:r>
              <a:rPr lang="en-US" baseline="0" smtClean="0"/>
              <a:t>.</a:t>
            </a:r>
            <a:endParaRPr lang="en-US" dirty="0" smtClean="0"/>
          </a:p>
        </p:txBody>
      </p:sp>
      <p:sp>
        <p:nvSpPr>
          <p:cNvPr id="131077" name="Footer Placeholder 7"/>
          <p:cNvSpPr>
            <a:spLocks noGrp="1"/>
          </p:cNvSpPr>
          <p:nvPr>
            <p:ph type="ftr" sz="quarter" idx="4"/>
          </p:nvPr>
        </p:nvSpPr>
        <p:spPr>
          <a:noFill/>
        </p:spPr>
        <p:txBody>
          <a:bodyPr/>
          <a:lstStyle/>
          <a:p>
            <a:r>
              <a:rPr lang="en-US"/>
              <a:t>National Instruments Confidential</a:t>
            </a:r>
          </a:p>
        </p:txBody>
      </p:sp>
      <p:sp>
        <p:nvSpPr>
          <p:cNvPr id="131078"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1D0ACAD1-4186-4326-B0A0-96B238E1070F}" type="slidenum">
              <a:rPr lang="en-US"/>
              <a:pPr/>
              <a:t>71</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pPr eaLnBrk="1" hangingPunct="1"/>
            <a:r>
              <a:rPr lang="en-US" smtClean="0"/>
              <a:t>Advanced BIOS Features – Virus Protection, Boot Sequence (Where will you search for your OS first?)</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AE KB 33DARAON: System Power Indicator LED on PXI Chassis [Internal Only]</a:t>
            </a:r>
          </a:p>
          <a:p>
            <a:endParaRPr lang="en-US" dirty="0" smtClean="0"/>
          </a:p>
          <a:p>
            <a:endParaRPr lang="en-US" dirty="0" smtClean="0"/>
          </a:p>
          <a:p>
            <a:r>
              <a:rPr lang="en-US" dirty="0" smtClean="0"/>
              <a:t>http://ae.natinst.com/operations/ae/public.nsf/web/searchinternal/5398655a1de9947e86256dde00626437?OpenDocument</a:t>
            </a:r>
          </a:p>
          <a:p>
            <a:endParaRPr lang="en-US" dirty="0"/>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72</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73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74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75</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pPr>
              <a:defRPr/>
            </a:pPr>
            <a:r>
              <a:rPr lang="en-US" smtClean="0"/>
              <a:t>Revised May 2008</a:t>
            </a:r>
            <a:endParaRPr lang="en-US"/>
          </a:p>
        </p:txBody>
      </p:sp>
      <p:sp>
        <p:nvSpPr>
          <p:cNvPr id="5" name="Footer Placeholder 4"/>
          <p:cNvSpPr>
            <a:spLocks noGrp="1"/>
          </p:cNvSpPr>
          <p:nvPr>
            <p:ph type="ftr" sz="quarter" idx="11"/>
          </p:nvPr>
        </p:nvSpPr>
        <p:spPr/>
        <p:txBody>
          <a:bodyPr/>
          <a:lstStyle/>
          <a:p>
            <a:pPr>
              <a:defRPr/>
            </a:pPr>
            <a:r>
              <a:rPr lang="en-US" smtClean="0"/>
              <a:t>National Instruments Confidential</a:t>
            </a:r>
            <a:endParaRPr lang="en-US"/>
          </a:p>
        </p:txBody>
      </p:sp>
      <p:sp>
        <p:nvSpPr>
          <p:cNvPr id="6" name="Slide Number Placeholder 5"/>
          <p:cNvSpPr>
            <a:spLocks noGrp="1"/>
          </p:cNvSpPr>
          <p:nvPr>
            <p:ph type="sldNum" sz="quarter" idx="12"/>
          </p:nvPr>
        </p:nvSpPr>
        <p:spPr/>
        <p:txBody>
          <a:bodyPr/>
          <a:lstStyle/>
          <a:p>
            <a:pPr>
              <a:defRPr/>
            </a:pPr>
            <a:fld id="{1E7ABE2B-2CC2-4230-91A7-7215D0CA54CC}" type="slidenum">
              <a:rPr lang="en-US" smtClean="0"/>
              <a:pPr>
                <a:defRPr/>
              </a:pPr>
              <a:t>76</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49B99A30-31BF-45CA-8809-DA5D5B58D76C}" type="slidenum">
              <a:rPr lang="en-US"/>
              <a:pPr/>
              <a:t>81</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pPr eaLnBrk="1" hangingPunct="1"/>
            <a:r>
              <a:rPr lang="en-US" smtClean="0"/>
              <a:t>To begin, let’s define the term real-time in the context of this seminar. Real-time does not necessarily mean real fast. This is the most common misconception about Real-Time. Some real-time systems are indeed fast, but it isn’t always a one to one correlation. Real-time systems are designed to be more reliable than standard software systems. Real-time systems are those that have timing constraints that must be met to avoid failure. For example, the airbag system in your car requires a real-time system to be able to deploy within a fixed amount of time. If it fails to deploy in time, a driver or passenger could be seriously hurt. An airbag system is deterministic and predictable, meaning it will deploy within a fixed amount of time.</a:t>
            </a:r>
          </a:p>
          <a:p>
            <a:pPr eaLnBrk="1" hangingPunct="1"/>
            <a:endParaRPr 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0739F23-D6E9-4708-B0A5-17C96AE91A5F}" type="slidenum">
              <a:rPr lang="en-US"/>
              <a:pPr/>
              <a:t>82</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pPr eaLnBrk="1" hangingPunct="1"/>
            <a:r>
              <a:rPr lang="en-US" smtClean="0"/>
              <a:t>Another way of thinking about determinism is in terms of jitter. We hear this term a lot with references to both hardware and software, so what does it mean? Think of a car going around a race track. If the car keeps a constant speed, the time around the race track should be the exact same each time; however, inexact speedometers, bumps on the track, wheel slip, and many other factors lead to differing times around the race track.  The difference in time from the expected time is jitter.  </a:t>
            </a:r>
            <a:endParaRPr lang="en-US" b="1" smtClean="0"/>
          </a:p>
          <a:p>
            <a:pPr eaLnBrk="1" hangingPunct="1"/>
            <a:endParaRPr lang="en-US" smtClean="0"/>
          </a:p>
          <a:p>
            <a:pPr eaLnBrk="1" hangingPunct="1"/>
            <a:r>
              <a:rPr lang="en-US" smtClean="0"/>
              <a:t>All real-time systems have some bounded jitter, meaning the actual loop time may be slightly more or less than the desired loop time. Systems that are not real time have very large or unbounded jitter. </a:t>
            </a:r>
          </a:p>
          <a:p>
            <a:pPr eaLnBrk="1" hangingPunct="1"/>
            <a:endParaRPr 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3C162AFA-097C-482A-8CFB-6624CF905652}" type="slidenum">
              <a:rPr lang="en-US"/>
              <a:pPr/>
              <a:t>84</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r>
              <a:rPr lang="en-US" smtClean="0"/>
              <a:t>There are, however, a variety of real-time targets available to you, including CompactRIO, Compact FieldPoint, or even a converted desktop PC. The concepts we discuss in this seminar can be applied to each of these systems.</a:t>
            </a:r>
          </a:p>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F8B8F015-286C-496D-B37F-E18507F69A4E}" type="slidenum">
              <a:rPr lang="en-US"/>
              <a:pPr/>
              <a:t>8</a:t>
            </a:fld>
            <a:endParaRPr lang="en-US"/>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pPr eaLnBrk="1" hangingPunct="1"/>
            <a:r>
              <a:rPr lang="en-US" smtClean="0"/>
              <a:t>Some specific benefits of PXI relative to other product lines are </a:t>
            </a:r>
          </a:p>
          <a:p>
            <a:pPr eaLnBrk="1" hangingPunct="1"/>
            <a:r>
              <a:rPr lang="en-US" smtClean="0"/>
              <a:t>Moderate Environmental tolerance</a:t>
            </a:r>
          </a:p>
          <a:p>
            <a:pPr eaLnBrk="1" hangingPunct="1"/>
            <a:r>
              <a:rPr lang="en-US" smtClean="0"/>
              <a:t>Thousands of modules available since you can use NI modules, 3rd party PXI modules and compact PCI modules</a:t>
            </a:r>
          </a:p>
          <a:p>
            <a:pPr eaLnBrk="1" hangingPunct="1"/>
            <a:r>
              <a:rPr lang="en-US" smtClean="0"/>
              <a:t>Med-High end processing using the latest mobile computer technology</a:t>
            </a:r>
          </a:p>
          <a:p>
            <a:pPr eaLnBrk="1" hangingPunct="1"/>
            <a:r>
              <a:rPr lang="en-US" smtClean="0"/>
              <a:t>A high-performance PCI bus</a:t>
            </a:r>
          </a:p>
        </p:txBody>
      </p:sp>
      <p:sp>
        <p:nvSpPr>
          <p:cNvPr id="132101" name="Footer Placeholder 7"/>
          <p:cNvSpPr>
            <a:spLocks noGrp="1"/>
          </p:cNvSpPr>
          <p:nvPr>
            <p:ph type="ftr" sz="quarter" idx="4"/>
          </p:nvPr>
        </p:nvSpPr>
        <p:spPr>
          <a:noFill/>
        </p:spPr>
        <p:txBody>
          <a:bodyPr/>
          <a:lstStyle/>
          <a:p>
            <a:r>
              <a:rPr lang="en-US"/>
              <a:t>National Instruments Confidential</a:t>
            </a:r>
          </a:p>
        </p:txBody>
      </p:sp>
      <p:sp>
        <p:nvSpPr>
          <p:cNvPr id="132102"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5ABD8A0B-DC3F-42F0-A7D0-5438E67A8ABA}" type="slidenum">
              <a:rPr lang="en-US"/>
              <a:pPr/>
              <a:t>87</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pPr eaLnBrk="1" hangingPunct="1"/>
            <a:r>
              <a:rPr lang="en-US" smtClean="0"/>
              <a:t>If you’re not sure if it’s RT or PXI hardware, bring on a RT supporter and tag-team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4951729E-4B55-4EE2-A3AA-8C6CA368686D}" type="slidenum">
              <a:rPr lang="en-US"/>
              <a:pPr/>
              <a:t>9</a:t>
            </a:fld>
            <a:endParaRPr lang="en-US"/>
          </a:p>
        </p:txBody>
      </p:sp>
      <p:sp>
        <p:nvSpPr>
          <p:cNvPr id="133123" name="Rectangle 2"/>
          <p:cNvSpPr>
            <a:spLocks noGrp="1" noRot="1" noChangeAspect="1" noChangeArrowheads="1" noTextEdit="1"/>
          </p:cNvSpPr>
          <p:nvPr>
            <p:ph type="sldImg"/>
          </p:nvPr>
        </p:nvSpPr>
        <p:spPr>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mtClean="0"/>
              <a:t>These are the three main components of a PXI System: PXI Chassis, PXI controller (embedded or remote) and the PXI peripherals that are used in the system.</a:t>
            </a:r>
          </a:p>
        </p:txBody>
      </p:sp>
      <p:sp>
        <p:nvSpPr>
          <p:cNvPr id="133125" name="Footer Placeholder 7"/>
          <p:cNvSpPr>
            <a:spLocks noGrp="1"/>
          </p:cNvSpPr>
          <p:nvPr>
            <p:ph type="ftr" sz="quarter" idx="4"/>
          </p:nvPr>
        </p:nvSpPr>
        <p:spPr>
          <a:noFill/>
        </p:spPr>
        <p:txBody>
          <a:bodyPr/>
          <a:lstStyle/>
          <a:p>
            <a:r>
              <a:rPr lang="en-US"/>
              <a:t>National Instruments Confidential</a:t>
            </a:r>
          </a:p>
        </p:txBody>
      </p:sp>
      <p:sp>
        <p:nvSpPr>
          <p:cNvPr id="133126" name="Header Placeholder 8"/>
          <p:cNvSpPr>
            <a:spLocks noGrp="1"/>
          </p:cNvSpPr>
          <p:nvPr>
            <p:ph type="hdr" sz="quarter"/>
          </p:nvPr>
        </p:nvSpPr>
        <p:spPr>
          <a:noFill/>
        </p:spPr>
        <p:txBody>
          <a:bodyPr/>
          <a:lstStyle/>
          <a:p>
            <a:r>
              <a:rPr lang="en-US"/>
              <a:t>Revised May 2008</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4388" name="Rectangle 4"/>
          <p:cNvSpPr>
            <a:spLocks noGrp="1" noChangeArrowheads="1"/>
          </p:cNvSpPr>
          <p:nvPr>
            <p:ph type="ctrTitle" sz="quarter"/>
          </p:nvPr>
        </p:nvSpPr>
        <p:spPr>
          <a:xfrm>
            <a:off x="685800" y="2286000"/>
            <a:ext cx="7772400" cy="1143000"/>
          </a:xfrm>
        </p:spPr>
        <p:txBody>
          <a:bodyPr/>
          <a:lstStyle>
            <a:lvl1pPr algn="ctr">
              <a:defRPr/>
            </a:lvl1pPr>
          </a:lstStyle>
          <a:p>
            <a:r>
              <a:rPr lang="en-US" smtClean="0"/>
              <a:t>Click to edit Master title style</a:t>
            </a:r>
            <a:endParaRPr lang="en-US"/>
          </a:p>
        </p:txBody>
      </p:sp>
      <p:sp>
        <p:nvSpPr>
          <p:cNvPr id="144389" name="Rectangle 5"/>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7772400" cy="175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886200"/>
            <a:ext cx="7772400" cy="175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85800" y="1981200"/>
            <a:ext cx="7772400" cy="3657600"/>
          </a:xfrm>
        </p:spPr>
        <p:txBody>
          <a:bodyPr/>
          <a:lstStyle/>
          <a:p>
            <a:pPr lvl="0"/>
            <a:r>
              <a:rPr lang="en-US" noProof="0" smtClean="0"/>
              <a:t>Click icon to add chart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95700"/>
            <a:ext cx="3810000" cy="1943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38100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600200"/>
            <a:ext cx="7772400" cy="4038600"/>
          </a:xfrm>
        </p:spPr>
        <p:txBody>
          <a:bodyPr/>
          <a:lstStyle/>
          <a:p>
            <a:pPr lvl="0"/>
            <a:endParaRPr lang="en-U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itle 3"/>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365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cstate="print"/>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Rectangle 3"/>
          <p:cNvSpPr>
            <a:spLocks noGrp="1" noChangeArrowheads="1"/>
          </p:cNvSpPr>
          <p:nvPr>
            <p:ph type="body" idx="1"/>
          </p:nvPr>
        </p:nvSpPr>
        <p:spPr bwMode="auto">
          <a:xfrm>
            <a:off x="685800" y="1981200"/>
            <a:ext cx="7772400" cy="3657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3364" name="Rectangle 4"/>
          <p:cNvSpPr>
            <a:spLocks noChangeArrowheads="1"/>
          </p:cNvSpPr>
          <p:nvPr/>
        </p:nvSpPr>
        <p:spPr bwMode="auto">
          <a:xfrm>
            <a:off x="2743200" y="6553200"/>
            <a:ext cx="2895600" cy="228600"/>
          </a:xfrm>
          <a:prstGeom prst="rect">
            <a:avLst/>
          </a:prstGeom>
          <a:noFill/>
          <a:ln w="9525">
            <a:noFill/>
            <a:miter lim="800000"/>
            <a:headEnd/>
            <a:tailEnd/>
          </a:ln>
          <a:effectLst/>
        </p:spPr>
        <p:txBody>
          <a:bodyPr/>
          <a:lstStyle/>
          <a:p>
            <a:pPr>
              <a:defRPr/>
            </a:pPr>
            <a:r>
              <a:rPr lang="en-US" sz="1000">
                <a:solidFill>
                  <a:srgbClr val="E3E3E3"/>
                </a:solidFill>
              </a:rPr>
              <a:t>National Instruments Confidential</a:t>
            </a:r>
          </a:p>
        </p:txBody>
      </p:sp>
      <p:sp>
        <p:nvSpPr>
          <p:cNvPr id="143365" name="Rectangle 5"/>
          <p:cNvSpPr>
            <a:spLocks noChangeArrowheads="1"/>
          </p:cNvSpPr>
          <p:nvPr/>
        </p:nvSpPr>
        <p:spPr bwMode="auto">
          <a:xfrm>
            <a:off x="5638800" y="6553200"/>
            <a:ext cx="990600" cy="228600"/>
          </a:xfrm>
          <a:prstGeom prst="rect">
            <a:avLst/>
          </a:prstGeom>
          <a:noFill/>
          <a:ln w="9525">
            <a:noFill/>
            <a:miter lim="800000"/>
            <a:headEnd/>
            <a:tailEnd/>
          </a:ln>
          <a:effectLst/>
        </p:spPr>
        <p:txBody>
          <a:bodyPr/>
          <a:lstStyle/>
          <a:p>
            <a:pPr algn="r">
              <a:defRPr/>
            </a:pPr>
            <a:fld id="{17D109D7-89AD-4416-B1E6-0DBA26BE6BB1}" type="slidenum">
              <a:rPr lang="en-US" sz="800">
                <a:solidFill>
                  <a:srgbClr val="E3E3E3"/>
                </a:solidFill>
              </a:rPr>
              <a:pPr algn="r">
                <a:defRPr/>
              </a:pPr>
              <a:t>‹#›</a:t>
            </a:fld>
            <a:endParaRPr lang="en-US" sz="800">
              <a:solidFill>
                <a:srgbClr val="E3E3E3"/>
              </a:solidFill>
            </a:endParaRPr>
          </a:p>
        </p:txBody>
      </p:sp>
      <p:sp>
        <p:nvSpPr>
          <p:cNvPr id="143366" name="Rectangle 6"/>
          <p:cNvSpPr>
            <a:spLocks noChangeArrowheads="1"/>
          </p:cNvSpPr>
          <p:nvPr/>
        </p:nvSpPr>
        <p:spPr bwMode="auto">
          <a:xfrm>
            <a:off x="3127375" y="-241300"/>
            <a:ext cx="184150" cy="457200"/>
          </a:xfrm>
          <a:prstGeom prst="rect">
            <a:avLst/>
          </a:prstGeom>
          <a:noFill/>
          <a:ln w="9525">
            <a:noFill/>
            <a:miter lim="800000"/>
            <a:headEnd/>
            <a:tailEnd/>
          </a:ln>
          <a:effectLst/>
        </p:spPr>
        <p:txBody>
          <a:bodyPr wrap="none">
            <a:spAutoFit/>
          </a:bodyPr>
          <a:lstStyle/>
          <a:p>
            <a:pPr algn="l">
              <a:defRPr/>
            </a:pPr>
            <a:endParaRPr lang="en-US">
              <a:latin typeface="Times" pitchFamily="80" charset="0"/>
            </a:endParaRPr>
          </a:p>
        </p:txBody>
      </p:sp>
    </p:spTree>
  </p:cSld>
  <p:clrMap bg1="lt1" tx1="dk1" bg2="lt2" tx2="dk2" accent1="accent1" accent2="accent2" accent3="accent3" accent4="accent4" accent5="accent5" accent6="accent6" hlink="hlink" folHlink="folHlink"/>
  <p:sldLayoutIdLst>
    <p:sldLayoutId id="2147483699"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lvl1pPr algn="l" rtl="0" fontAlgn="base">
        <a:spcBef>
          <a:spcPct val="0"/>
        </a:spcBef>
        <a:spcAft>
          <a:spcPct val="0"/>
        </a:spcAft>
        <a:defRPr sz="4000" b="1">
          <a:solidFill>
            <a:srgbClr val="006699"/>
          </a:solidFill>
          <a:latin typeface="+mj-lt"/>
          <a:ea typeface="+mj-ea"/>
          <a:cs typeface="+mj-cs"/>
        </a:defRPr>
      </a:lvl1pPr>
      <a:lvl2pPr algn="l" rtl="0" fontAlgn="base">
        <a:spcBef>
          <a:spcPct val="0"/>
        </a:spcBef>
        <a:spcAft>
          <a:spcPct val="0"/>
        </a:spcAft>
        <a:defRPr sz="4000" b="1">
          <a:solidFill>
            <a:srgbClr val="006699"/>
          </a:solidFill>
          <a:latin typeface="Arial Narrow" pitchFamily="80" charset="0"/>
        </a:defRPr>
      </a:lvl2pPr>
      <a:lvl3pPr algn="l" rtl="0" fontAlgn="base">
        <a:spcBef>
          <a:spcPct val="0"/>
        </a:spcBef>
        <a:spcAft>
          <a:spcPct val="0"/>
        </a:spcAft>
        <a:defRPr sz="4000" b="1">
          <a:solidFill>
            <a:srgbClr val="006699"/>
          </a:solidFill>
          <a:latin typeface="Arial Narrow" pitchFamily="80" charset="0"/>
        </a:defRPr>
      </a:lvl3pPr>
      <a:lvl4pPr algn="l" rtl="0" fontAlgn="base">
        <a:spcBef>
          <a:spcPct val="0"/>
        </a:spcBef>
        <a:spcAft>
          <a:spcPct val="0"/>
        </a:spcAft>
        <a:defRPr sz="4000" b="1">
          <a:solidFill>
            <a:srgbClr val="006699"/>
          </a:solidFill>
          <a:latin typeface="Arial Narrow" pitchFamily="80" charset="0"/>
        </a:defRPr>
      </a:lvl4pPr>
      <a:lvl5pPr algn="l" rtl="0" fontAlgn="base">
        <a:spcBef>
          <a:spcPct val="0"/>
        </a:spcBef>
        <a:spcAft>
          <a:spcPct val="0"/>
        </a:spcAft>
        <a:defRPr sz="4000" b="1">
          <a:solidFill>
            <a:srgbClr val="006699"/>
          </a:solidFill>
          <a:latin typeface="Arial Narrow" pitchFamily="80" charset="0"/>
        </a:defRPr>
      </a:lvl5pPr>
      <a:lvl6pPr marL="457200" algn="l" rtl="0" eaLnBrk="1" fontAlgn="base" hangingPunct="1">
        <a:spcBef>
          <a:spcPct val="0"/>
        </a:spcBef>
        <a:spcAft>
          <a:spcPct val="0"/>
        </a:spcAft>
        <a:defRPr sz="4000" b="1">
          <a:solidFill>
            <a:srgbClr val="006699"/>
          </a:solidFill>
          <a:latin typeface="Arial Narrow" pitchFamily="80" charset="0"/>
        </a:defRPr>
      </a:lvl6pPr>
      <a:lvl7pPr marL="914400" algn="l" rtl="0" eaLnBrk="1" fontAlgn="base" hangingPunct="1">
        <a:spcBef>
          <a:spcPct val="0"/>
        </a:spcBef>
        <a:spcAft>
          <a:spcPct val="0"/>
        </a:spcAft>
        <a:defRPr sz="4000" b="1">
          <a:solidFill>
            <a:srgbClr val="006699"/>
          </a:solidFill>
          <a:latin typeface="Arial Narrow" pitchFamily="80" charset="0"/>
        </a:defRPr>
      </a:lvl7pPr>
      <a:lvl8pPr marL="1371600" algn="l" rtl="0" eaLnBrk="1" fontAlgn="base" hangingPunct="1">
        <a:spcBef>
          <a:spcPct val="0"/>
        </a:spcBef>
        <a:spcAft>
          <a:spcPct val="0"/>
        </a:spcAft>
        <a:defRPr sz="4000" b="1">
          <a:solidFill>
            <a:srgbClr val="006699"/>
          </a:solidFill>
          <a:latin typeface="Arial Narrow" pitchFamily="80" charset="0"/>
        </a:defRPr>
      </a:lvl8pPr>
      <a:lvl9pPr marL="1828800" algn="l" rtl="0" eaLnBrk="1" fontAlgn="base" hangingPunct="1">
        <a:spcBef>
          <a:spcPct val="0"/>
        </a:spcBef>
        <a:spcAft>
          <a:spcPct val="0"/>
        </a:spcAft>
        <a:defRPr sz="4000" b="1">
          <a:solidFill>
            <a:srgbClr val="006699"/>
          </a:solidFill>
          <a:latin typeface="Arial Narrow" pitchFamily="80"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SzPct val="80000"/>
        <a:buFont typeface="Wingdings" pitchFamily="2" charset="2"/>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Font typeface="Wingdings" pitchFamily="2" charset="2"/>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5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1.png"/><Relationship Id="rId5" Type="http://schemas.openxmlformats.org/officeDocument/2006/relationships/oleObject" Target="../embeddings/oleObject2.bin"/><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56.png"/><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79.xml"/><Relationship Id="rId7" Type="http://schemas.openxmlformats.org/officeDocument/2006/relationships/image" Target="../media/image65.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oleObject" Target="../embeddings/oleObject3.bin"/><Relationship Id="rId9" Type="http://schemas.openxmlformats.org/officeDocument/2006/relationships/oleObject" Target="../embeddings/oleObject4.bin"/></Relationships>
</file>

<file path=ppt/slides/_rels/slide8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3148013" y="2514600"/>
            <a:ext cx="2851150" cy="641350"/>
          </a:xfrm>
          <a:prstGeom prst="rect">
            <a:avLst/>
          </a:prstGeom>
          <a:noFill/>
          <a:ln w="9525">
            <a:noFill/>
            <a:miter lim="800000"/>
            <a:headEnd/>
            <a:tailEnd/>
          </a:ln>
        </p:spPr>
        <p:txBody>
          <a:bodyPr wrap="none">
            <a:spAutoFit/>
          </a:bodyPr>
          <a:lstStyle/>
          <a:p>
            <a:pPr eaLnBrk="0" hangingPunct="0"/>
            <a:r>
              <a:rPr lang="en-US" sz="3600" b="1">
                <a:solidFill>
                  <a:srgbClr val="006699"/>
                </a:solidFill>
                <a:latin typeface="Arial" pitchFamily="34" charset="0"/>
              </a:rPr>
              <a:t>PXI Training</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PCI provides two separate 32-bit or 64-bit address spaces corresponding to the memory and I/O port address spaces</a:t>
            </a:r>
          </a:p>
          <a:p>
            <a:r>
              <a:rPr lang="en-US" dirty="0" smtClean="0"/>
              <a:t>A third address space, called the PCI Configuration Space</a:t>
            </a:r>
          </a:p>
          <a:p>
            <a:r>
              <a:rPr lang="en-US" dirty="0" smtClean="0"/>
              <a:t>Firmware queries all PCI buses at startup</a:t>
            </a:r>
          </a:p>
          <a:p>
            <a:r>
              <a:rPr lang="en-US" dirty="0" smtClean="0"/>
              <a:t>Four interrupt lines</a:t>
            </a:r>
            <a:endParaRPr lang="en-US" dirty="0"/>
          </a:p>
        </p:txBody>
      </p:sp>
      <p:sp>
        <p:nvSpPr>
          <p:cNvPr id="3" name="Title 2"/>
          <p:cNvSpPr>
            <a:spLocks noGrp="1"/>
          </p:cNvSpPr>
          <p:nvPr>
            <p:ph type="title"/>
          </p:nvPr>
        </p:nvSpPr>
        <p:spPr/>
        <p:txBody>
          <a:bodyPr/>
          <a:lstStyle/>
          <a:p>
            <a:r>
              <a:rPr lang="fr-CA" dirty="0" smtClean="0"/>
              <a:t>PCI Fundamentals</a:t>
            </a:r>
            <a:endParaRPr lang="en-US" dirty="0"/>
          </a:p>
        </p:txBody>
      </p:sp>
      <p:pic>
        <p:nvPicPr>
          <p:cNvPr id="299010" name="Picture 2"/>
          <p:cNvPicPr>
            <a:picLocks noChangeAspect="1" noChangeArrowheads="1"/>
          </p:cNvPicPr>
          <p:nvPr/>
        </p:nvPicPr>
        <p:blipFill>
          <a:blip r:embed="rId3" cstate="print"/>
          <a:srcRect/>
          <a:stretch>
            <a:fillRect/>
          </a:stretch>
        </p:blipFill>
        <p:spPr bwMode="auto">
          <a:xfrm>
            <a:off x="7237094" y="4191000"/>
            <a:ext cx="1830705" cy="18776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06400" y="228600"/>
            <a:ext cx="7772400" cy="1143000"/>
          </a:xfrm>
        </p:spPr>
        <p:txBody>
          <a:bodyPr/>
          <a:lstStyle/>
          <a:p>
            <a:r>
              <a:rPr lang="en-US" smtClean="0"/>
              <a:t>Industry Bus Performance</a:t>
            </a:r>
          </a:p>
        </p:txBody>
      </p:sp>
      <p:sp>
        <p:nvSpPr>
          <p:cNvPr id="12291" name="Rectangle 3"/>
          <p:cNvSpPr>
            <a:spLocks noChangeArrowheads="1"/>
          </p:cNvSpPr>
          <p:nvPr/>
        </p:nvSpPr>
        <p:spPr bwMode="auto">
          <a:xfrm>
            <a:off x="1998663" y="1450975"/>
            <a:ext cx="6119812" cy="2817813"/>
          </a:xfrm>
          <a:prstGeom prst="rect">
            <a:avLst/>
          </a:prstGeom>
          <a:noFill/>
          <a:ln w="9525">
            <a:noFill/>
            <a:miter lim="800000"/>
            <a:headEnd/>
            <a:tailEnd/>
          </a:ln>
        </p:spPr>
        <p:txBody>
          <a:bodyPr/>
          <a:lstStyle/>
          <a:p>
            <a:endParaRPr lang="en-US"/>
          </a:p>
        </p:txBody>
      </p:sp>
      <p:sp>
        <p:nvSpPr>
          <p:cNvPr id="478212" name="Rectangle 4"/>
          <p:cNvSpPr>
            <a:spLocks noChangeArrowheads="1"/>
          </p:cNvSpPr>
          <p:nvPr/>
        </p:nvSpPr>
        <p:spPr bwMode="auto">
          <a:xfrm>
            <a:off x="6705600" y="2774950"/>
            <a:ext cx="1295400" cy="533400"/>
          </a:xfrm>
          <a:prstGeom prst="rect">
            <a:avLst/>
          </a:prstGeom>
          <a:noFill/>
          <a:ln w="28575" algn="ctr">
            <a:solidFill>
              <a:schemeClr val="tx2"/>
            </a:solidFill>
            <a:miter lim="800000"/>
            <a:headEnd type="none" w="sm" len="sm"/>
            <a:tailEnd type="none" w="sm" len="sm"/>
          </a:ln>
        </p:spPr>
        <p:txBody>
          <a:bodyPr wrap="none" anchor="ctr"/>
          <a:lstStyle/>
          <a:p>
            <a:endParaRPr lang="en-US"/>
          </a:p>
        </p:txBody>
      </p:sp>
      <p:sp>
        <p:nvSpPr>
          <p:cNvPr id="12293" name="AutoShape 5"/>
          <p:cNvSpPr>
            <a:spLocks noChangeArrowheads="1"/>
          </p:cNvSpPr>
          <p:nvPr/>
        </p:nvSpPr>
        <p:spPr bwMode="auto">
          <a:xfrm rot="-8068200">
            <a:off x="2513013" y="3197225"/>
            <a:ext cx="6470650" cy="990600"/>
          </a:xfrm>
          <a:custGeom>
            <a:avLst/>
            <a:gdLst>
              <a:gd name="T0" fmla="*/ 6011114 w 21600"/>
              <a:gd name="T1" fmla="*/ 495300 h 21600"/>
              <a:gd name="T2" fmla="*/ 3235325 w 21600"/>
              <a:gd name="T3" fmla="*/ 990600 h 21600"/>
              <a:gd name="T4" fmla="*/ 459536 w 21600"/>
              <a:gd name="T5" fmla="*/ 495300 h 21600"/>
              <a:gd name="T6" fmla="*/ 3235325 w 21600"/>
              <a:gd name="T7" fmla="*/ 0 h 21600"/>
              <a:gd name="T8" fmla="*/ 0 60000 65536"/>
              <a:gd name="T9" fmla="*/ 0 60000 65536"/>
              <a:gd name="T10" fmla="*/ 0 60000 65536"/>
              <a:gd name="T11" fmla="*/ 0 60000 65536"/>
              <a:gd name="T12" fmla="*/ 3334 w 21600"/>
              <a:gd name="T13" fmla="*/ 3334 h 21600"/>
              <a:gd name="T14" fmla="*/ 18266 w 21600"/>
              <a:gd name="T15" fmla="*/ 18266 h 21600"/>
            </a:gdLst>
            <a:ahLst/>
            <a:cxnLst>
              <a:cxn ang="T8">
                <a:pos x="T0" y="T1"/>
              </a:cxn>
              <a:cxn ang="T9">
                <a:pos x="T2" y="T3"/>
              </a:cxn>
              <a:cxn ang="T10">
                <a:pos x="T4" y="T5"/>
              </a:cxn>
              <a:cxn ang="T11">
                <a:pos x="T6" y="T7"/>
              </a:cxn>
            </a:cxnLst>
            <a:rect l="T12" t="T13" r="T14" b="T15"/>
            <a:pathLst>
              <a:path w="21600" h="21600">
                <a:moveTo>
                  <a:pt x="0" y="0"/>
                </a:moveTo>
                <a:lnTo>
                  <a:pt x="3068" y="21600"/>
                </a:lnTo>
                <a:lnTo>
                  <a:pt x="18532" y="21600"/>
                </a:lnTo>
                <a:lnTo>
                  <a:pt x="21600" y="0"/>
                </a:lnTo>
                <a:close/>
              </a:path>
            </a:pathLst>
          </a:custGeom>
          <a:gradFill rotWithShape="1">
            <a:gsLst>
              <a:gs pos="0">
                <a:srgbClr val="FFFFFF">
                  <a:alpha val="0"/>
                </a:srgbClr>
              </a:gs>
              <a:gs pos="100000">
                <a:srgbClr val="DDDDDD"/>
              </a:gs>
            </a:gsLst>
            <a:lin ang="5400000" scaled="1"/>
          </a:gradFill>
          <a:ln w="25400" algn="ctr">
            <a:noFill/>
            <a:miter lim="800000"/>
            <a:headEnd/>
            <a:tailEnd/>
          </a:ln>
        </p:spPr>
        <p:txBody>
          <a:bodyPr wrap="none" anchor="ctr"/>
          <a:lstStyle/>
          <a:p>
            <a:endParaRPr lang="en-US"/>
          </a:p>
        </p:txBody>
      </p:sp>
      <p:sp>
        <p:nvSpPr>
          <p:cNvPr id="12294" name="Rectangle 6"/>
          <p:cNvSpPr>
            <a:spLocks noChangeArrowheads="1"/>
          </p:cNvSpPr>
          <p:nvPr/>
        </p:nvSpPr>
        <p:spPr bwMode="auto">
          <a:xfrm>
            <a:off x="4795838" y="4794250"/>
            <a:ext cx="3276600" cy="1066800"/>
          </a:xfrm>
          <a:prstGeom prst="rect">
            <a:avLst/>
          </a:prstGeom>
          <a:solidFill>
            <a:schemeClr val="bg1"/>
          </a:solidFill>
          <a:ln w="25400" algn="ctr">
            <a:noFill/>
            <a:miter lim="800000"/>
            <a:headEnd/>
            <a:tailEnd/>
          </a:ln>
        </p:spPr>
        <p:txBody>
          <a:bodyPr wrap="none" anchor="ctr"/>
          <a:lstStyle/>
          <a:p>
            <a:endParaRPr lang="en-US"/>
          </a:p>
        </p:txBody>
      </p:sp>
      <p:sp>
        <p:nvSpPr>
          <p:cNvPr id="12295" name="AutoShape 7"/>
          <p:cNvSpPr>
            <a:spLocks noChangeArrowheads="1"/>
          </p:cNvSpPr>
          <p:nvPr/>
        </p:nvSpPr>
        <p:spPr bwMode="auto">
          <a:xfrm rot="2686632">
            <a:off x="990600" y="3082925"/>
            <a:ext cx="4337050" cy="990600"/>
          </a:xfrm>
          <a:custGeom>
            <a:avLst/>
            <a:gdLst>
              <a:gd name="T0" fmla="*/ 3839896 w 21600"/>
              <a:gd name="T1" fmla="*/ 495300 h 21600"/>
              <a:gd name="T2" fmla="*/ 2168525 w 21600"/>
              <a:gd name="T3" fmla="*/ 990600 h 21600"/>
              <a:gd name="T4" fmla="*/ 497154 w 21600"/>
              <a:gd name="T5" fmla="*/ 495300 h 21600"/>
              <a:gd name="T6" fmla="*/ 2168525 w 21600"/>
              <a:gd name="T7" fmla="*/ 0 h 21600"/>
              <a:gd name="T8" fmla="*/ 0 60000 65536"/>
              <a:gd name="T9" fmla="*/ 0 60000 65536"/>
              <a:gd name="T10" fmla="*/ 0 60000 65536"/>
              <a:gd name="T11" fmla="*/ 0 60000 65536"/>
              <a:gd name="T12" fmla="*/ 4276 w 21600"/>
              <a:gd name="T13" fmla="*/ 4276 h 21600"/>
              <a:gd name="T14" fmla="*/ 17324 w 21600"/>
              <a:gd name="T15" fmla="*/ 17324 h 21600"/>
            </a:gdLst>
            <a:ahLst/>
            <a:cxnLst>
              <a:cxn ang="T8">
                <a:pos x="T0" y="T1"/>
              </a:cxn>
              <a:cxn ang="T9">
                <a:pos x="T2" y="T3"/>
              </a:cxn>
              <a:cxn ang="T10">
                <a:pos x="T4" y="T5"/>
              </a:cxn>
              <a:cxn ang="T11">
                <a:pos x="T6" y="T7"/>
              </a:cxn>
            </a:cxnLst>
            <a:rect l="T12" t="T13" r="T14" b="T15"/>
            <a:pathLst>
              <a:path w="21600" h="21600">
                <a:moveTo>
                  <a:pt x="0" y="0"/>
                </a:moveTo>
                <a:lnTo>
                  <a:pt x="4951" y="21600"/>
                </a:lnTo>
                <a:lnTo>
                  <a:pt x="16649" y="21600"/>
                </a:lnTo>
                <a:lnTo>
                  <a:pt x="21600" y="0"/>
                </a:lnTo>
                <a:close/>
              </a:path>
            </a:pathLst>
          </a:custGeom>
          <a:gradFill rotWithShape="1">
            <a:gsLst>
              <a:gs pos="0">
                <a:srgbClr val="DDDDDD"/>
              </a:gs>
              <a:gs pos="100000">
                <a:srgbClr val="FFFFFF">
                  <a:alpha val="0"/>
                </a:srgbClr>
              </a:gs>
            </a:gsLst>
            <a:lin ang="5400000" scaled="1"/>
          </a:gradFill>
          <a:ln w="25400" algn="ctr">
            <a:noFill/>
            <a:miter lim="800000"/>
            <a:headEnd/>
            <a:tailEnd/>
          </a:ln>
        </p:spPr>
        <p:txBody>
          <a:bodyPr wrap="none" anchor="ctr"/>
          <a:lstStyle/>
          <a:p>
            <a:endParaRPr lang="en-US"/>
          </a:p>
        </p:txBody>
      </p:sp>
      <p:grpSp>
        <p:nvGrpSpPr>
          <p:cNvPr id="12296" name="Group 8"/>
          <p:cNvGrpSpPr>
            <a:grpSpLocks/>
          </p:cNvGrpSpPr>
          <p:nvPr/>
        </p:nvGrpSpPr>
        <p:grpSpPr bwMode="auto">
          <a:xfrm>
            <a:off x="1071563" y="1663700"/>
            <a:ext cx="7886700" cy="3505200"/>
            <a:chOff x="768" y="1008"/>
            <a:chExt cx="4968" cy="2208"/>
          </a:xfrm>
        </p:grpSpPr>
        <p:grpSp>
          <p:nvGrpSpPr>
            <p:cNvPr id="12329" name="Group 9"/>
            <p:cNvGrpSpPr>
              <a:grpSpLocks/>
            </p:cNvGrpSpPr>
            <p:nvPr/>
          </p:nvGrpSpPr>
          <p:grpSpPr bwMode="auto">
            <a:xfrm>
              <a:off x="1284" y="1096"/>
              <a:ext cx="4176" cy="1928"/>
              <a:chOff x="1284" y="1096"/>
              <a:chExt cx="4176" cy="1928"/>
            </a:xfrm>
          </p:grpSpPr>
          <p:sp>
            <p:nvSpPr>
              <p:cNvPr id="12341" name="Line 10"/>
              <p:cNvSpPr>
                <a:spLocks noChangeShapeType="1"/>
              </p:cNvSpPr>
              <p:nvPr/>
            </p:nvSpPr>
            <p:spPr bwMode="auto">
              <a:xfrm>
                <a:off x="1332" y="1096"/>
                <a:ext cx="0" cy="1868"/>
              </a:xfrm>
              <a:prstGeom prst="line">
                <a:avLst/>
              </a:prstGeom>
              <a:noFill/>
              <a:ln w="38100">
                <a:solidFill>
                  <a:srgbClr val="969696"/>
                </a:solidFill>
                <a:round/>
                <a:headEnd/>
                <a:tailEnd/>
              </a:ln>
            </p:spPr>
            <p:txBody>
              <a:bodyPr wrap="none" anchor="ctr"/>
              <a:lstStyle/>
              <a:p>
                <a:endParaRPr lang="en-US"/>
              </a:p>
            </p:txBody>
          </p:sp>
          <p:sp>
            <p:nvSpPr>
              <p:cNvPr id="12342" name="Line 11"/>
              <p:cNvSpPr>
                <a:spLocks noChangeShapeType="1"/>
              </p:cNvSpPr>
              <p:nvPr/>
            </p:nvSpPr>
            <p:spPr bwMode="auto">
              <a:xfrm>
                <a:off x="1332" y="2964"/>
                <a:ext cx="4128" cy="4"/>
              </a:xfrm>
              <a:prstGeom prst="line">
                <a:avLst/>
              </a:prstGeom>
              <a:noFill/>
              <a:ln w="38100">
                <a:solidFill>
                  <a:srgbClr val="969696"/>
                </a:solidFill>
                <a:round/>
                <a:headEnd/>
                <a:tailEnd/>
              </a:ln>
            </p:spPr>
            <p:txBody>
              <a:bodyPr wrap="none" anchor="ctr"/>
              <a:lstStyle/>
              <a:p>
                <a:endParaRPr lang="en-US"/>
              </a:p>
            </p:txBody>
          </p:sp>
          <p:sp>
            <p:nvSpPr>
              <p:cNvPr id="12343" name="Line 12"/>
              <p:cNvSpPr>
                <a:spLocks noChangeShapeType="1"/>
              </p:cNvSpPr>
              <p:nvPr/>
            </p:nvSpPr>
            <p:spPr bwMode="auto">
              <a:xfrm>
                <a:off x="1284" y="1096"/>
                <a:ext cx="48" cy="0"/>
              </a:xfrm>
              <a:prstGeom prst="line">
                <a:avLst/>
              </a:prstGeom>
              <a:noFill/>
              <a:ln w="38100">
                <a:solidFill>
                  <a:srgbClr val="969696"/>
                </a:solidFill>
                <a:round/>
                <a:headEnd/>
                <a:tailEnd/>
              </a:ln>
            </p:spPr>
            <p:txBody>
              <a:bodyPr wrap="none" anchor="ctr"/>
              <a:lstStyle/>
              <a:p>
                <a:endParaRPr lang="en-US"/>
              </a:p>
            </p:txBody>
          </p:sp>
          <p:sp>
            <p:nvSpPr>
              <p:cNvPr id="12344" name="Line 13"/>
              <p:cNvSpPr>
                <a:spLocks noChangeShapeType="1"/>
              </p:cNvSpPr>
              <p:nvPr/>
            </p:nvSpPr>
            <p:spPr bwMode="auto">
              <a:xfrm>
                <a:off x="1284" y="1576"/>
                <a:ext cx="48" cy="0"/>
              </a:xfrm>
              <a:prstGeom prst="line">
                <a:avLst/>
              </a:prstGeom>
              <a:noFill/>
              <a:ln w="38100">
                <a:solidFill>
                  <a:srgbClr val="969696"/>
                </a:solidFill>
                <a:round/>
                <a:headEnd/>
                <a:tailEnd/>
              </a:ln>
            </p:spPr>
            <p:txBody>
              <a:bodyPr wrap="none" anchor="ctr"/>
              <a:lstStyle/>
              <a:p>
                <a:endParaRPr lang="en-US"/>
              </a:p>
            </p:txBody>
          </p:sp>
          <p:sp>
            <p:nvSpPr>
              <p:cNvPr id="12345" name="Line 14"/>
              <p:cNvSpPr>
                <a:spLocks noChangeShapeType="1"/>
              </p:cNvSpPr>
              <p:nvPr/>
            </p:nvSpPr>
            <p:spPr bwMode="auto">
              <a:xfrm>
                <a:off x="1284" y="2032"/>
                <a:ext cx="48" cy="0"/>
              </a:xfrm>
              <a:prstGeom prst="line">
                <a:avLst/>
              </a:prstGeom>
              <a:noFill/>
              <a:ln w="38100">
                <a:solidFill>
                  <a:srgbClr val="969696"/>
                </a:solidFill>
                <a:round/>
                <a:headEnd/>
                <a:tailEnd/>
              </a:ln>
            </p:spPr>
            <p:txBody>
              <a:bodyPr wrap="none" anchor="ctr"/>
              <a:lstStyle/>
              <a:p>
                <a:endParaRPr lang="en-US"/>
              </a:p>
            </p:txBody>
          </p:sp>
          <p:sp>
            <p:nvSpPr>
              <p:cNvPr id="12346" name="Line 15"/>
              <p:cNvSpPr>
                <a:spLocks noChangeShapeType="1"/>
              </p:cNvSpPr>
              <p:nvPr/>
            </p:nvSpPr>
            <p:spPr bwMode="auto">
              <a:xfrm>
                <a:off x="1284" y="2495"/>
                <a:ext cx="48" cy="0"/>
              </a:xfrm>
              <a:prstGeom prst="line">
                <a:avLst/>
              </a:prstGeom>
              <a:noFill/>
              <a:ln w="38100">
                <a:solidFill>
                  <a:srgbClr val="969696"/>
                </a:solidFill>
                <a:round/>
                <a:headEnd/>
                <a:tailEnd/>
              </a:ln>
            </p:spPr>
            <p:txBody>
              <a:bodyPr wrap="none" anchor="ctr"/>
              <a:lstStyle/>
              <a:p>
                <a:endParaRPr lang="en-US"/>
              </a:p>
            </p:txBody>
          </p:sp>
          <p:sp>
            <p:nvSpPr>
              <p:cNvPr id="12347" name="Line 16"/>
              <p:cNvSpPr>
                <a:spLocks noChangeShapeType="1"/>
              </p:cNvSpPr>
              <p:nvPr/>
            </p:nvSpPr>
            <p:spPr bwMode="auto">
              <a:xfrm>
                <a:off x="1284" y="2964"/>
                <a:ext cx="48" cy="0"/>
              </a:xfrm>
              <a:prstGeom prst="line">
                <a:avLst/>
              </a:prstGeom>
              <a:noFill/>
              <a:ln w="38100">
                <a:solidFill>
                  <a:srgbClr val="969696"/>
                </a:solidFill>
                <a:round/>
                <a:headEnd/>
                <a:tailEnd/>
              </a:ln>
            </p:spPr>
            <p:txBody>
              <a:bodyPr wrap="none" anchor="ctr"/>
              <a:lstStyle/>
              <a:p>
                <a:endParaRPr lang="en-US"/>
              </a:p>
            </p:txBody>
          </p:sp>
          <p:sp>
            <p:nvSpPr>
              <p:cNvPr id="12348" name="Line 17"/>
              <p:cNvSpPr>
                <a:spLocks noChangeShapeType="1"/>
              </p:cNvSpPr>
              <p:nvPr/>
            </p:nvSpPr>
            <p:spPr bwMode="auto">
              <a:xfrm>
                <a:off x="1332" y="2964"/>
                <a:ext cx="0" cy="52"/>
              </a:xfrm>
              <a:prstGeom prst="line">
                <a:avLst/>
              </a:prstGeom>
              <a:noFill/>
              <a:ln w="38100">
                <a:solidFill>
                  <a:srgbClr val="969696"/>
                </a:solidFill>
                <a:round/>
                <a:headEnd/>
                <a:tailEnd/>
              </a:ln>
            </p:spPr>
            <p:txBody>
              <a:bodyPr wrap="none" anchor="ctr"/>
              <a:lstStyle/>
              <a:p>
                <a:endParaRPr lang="en-US"/>
              </a:p>
            </p:txBody>
          </p:sp>
          <p:sp>
            <p:nvSpPr>
              <p:cNvPr id="12349" name="Line 18"/>
              <p:cNvSpPr>
                <a:spLocks noChangeShapeType="1"/>
              </p:cNvSpPr>
              <p:nvPr/>
            </p:nvSpPr>
            <p:spPr bwMode="auto">
              <a:xfrm>
                <a:off x="5460" y="2968"/>
                <a:ext cx="0" cy="52"/>
              </a:xfrm>
              <a:prstGeom prst="line">
                <a:avLst/>
              </a:prstGeom>
              <a:noFill/>
              <a:ln w="38100">
                <a:solidFill>
                  <a:srgbClr val="969696"/>
                </a:solidFill>
                <a:round/>
                <a:headEnd/>
                <a:tailEnd/>
              </a:ln>
            </p:spPr>
            <p:txBody>
              <a:bodyPr wrap="none" anchor="ctr"/>
              <a:lstStyle/>
              <a:p>
                <a:endParaRPr lang="en-US"/>
              </a:p>
            </p:txBody>
          </p:sp>
          <p:sp>
            <p:nvSpPr>
              <p:cNvPr id="12350" name="Line 19"/>
              <p:cNvSpPr>
                <a:spLocks noChangeShapeType="1"/>
              </p:cNvSpPr>
              <p:nvPr/>
            </p:nvSpPr>
            <p:spPr bwMode="auto">
              <a:xfrm>
                <a:off x="2148" y="2964"/>
                <a:ext cx="0" cy="52"/>
              </a:xfrm>
              <a:prstGeom prst="line">
                <a:avLst/>
              </a:prstGeom>
              <a:noFill/>
              <a:ln w="38100">
                <a:solidFill>
                  <a:srgbClr val="969696"/>
                </a:solidFill>
                <a:round/>
                <a:headEnd/>
                <a:tailEnd/>
              </a:ln>
            </p:spPr>
            <p:txBody>
              <a:bodyPr wrap="none" anchor="ctr"/>
              <a:lstStyle/>
              <a:p>
                <a:endParaRPr lang="en-US"/>
              </a:p>
            </p:txBody>
          </p:sp>
          <p:sp>
            <p:nvSpPr>
              <p:cNvPr id="12351" name="Line 20"/>
              <p:cNvSpPr>
                <a:spLocks noChangeShapeType="1"/>
              </p:cNvSpPr>
              <p:nvPr/>
            </p:nvSpPr>
            <p:spPr bwMode="auto">
              <a:xfrm>
                <a:off x="2964" y="2968"/>
                <a:ext cx="0" cy="52"/>
              </a:xfrm>
              <a:prstGeom prst="line">
                <a:avLst/>
              </a:prstGeom>
              <a:noFill/>
              <a:ln w="38100">
                <a:solidFill>
                  <a:srgbClr val="969696"/>
                </a:solidFill>
                <a:round/>
                <a:headEnd/>
                <a:tailEnd/>
              </a:ln>
            </p:spPr>
            <p:txBody>
              <a:bodyPr wrap="none" anchor="ctr"/>
              <a:lstStyle/>
              <a:p>
                <a:endParaRPr lang="en-US"/>
              </a:p>
            </p:txBody>
          </p:sp>
          <p:sp>
            <p:nvSpPr>
              <p:cNvPr id="12352" name="Line 21"/>
              <p:cNvSpPr>
                <a:spLocks noChangeShapeType="1"/>
              </p:cNvSpPr>
              <p:nvPr/>
            </p:nvSpPr>
            <p:spPr bwMode="auto">
              <a:xfrm>
                <a:off x="3804" y="2968"/>
                <a:ext cx="0" cy="52"/>
              </a:xfrm>
              <a:prstGeom prst="line">
                <a:avLst/>
              </a:prstGeom>
              <a:noFill/>
              <a:ln w="38100">
                <a:solidFill>
                  <a:srgbClr val="969696"/>
                </a:solidFill>
                <a:round/>
                <a:headEnd/>
                <a:tailEnd/>
              </a:ln>
            </p:spPr>
            <p:txBody>
              <a:bodyPr wrap="none" anchor="ctr"/>
              <a:lstStyle/>
              <a:p>
                <a:endParaRPr lang="en-US"/>
              </a:p>
            </p:txBody>
          </p:sp>
          <p:sp>
            <p:nvSpPr>
              <p:cNvPr id="12353" name="Line 22"/>
              <p:cNvSpPr>
                <a:spLocks noChangeShapeType="1"/>
              </p:cNvSpPr>
              <p:nvPr/>
            </p:nvSpPr>
            <p:spPr bwMode="auto">
              <a:xfrm>
                <a:off x="4644" y="2972"/>
                <a:ext cx="0" cy="52"/>
              </a:xfrm>
              <a:prstGeom prst="line">
                <a:avLst/>
              </a:prstGeom>
              <a:noFill/>
              <a:ln w="38100">
                <a:solidFill>
                  <a:srgbClr val="969696"/>
                </a:solidFill>
                <a:round/>
                <a:headEnd/>
                <a:tailEnd/>
              </a:ln>
            </p:spPr>
            <p:txBody>
              <a:bodyPr wrap="none" anchor="ctr"/>
              <a:lstStyle/>
              <a:p>
                <a:endParaRPr lang="en-US"/>
              </a:p>
            </p:txBody>
          </p:sp>
        </p:grpSp>
        <p:sp>
          <p:nvSpPr>
            <p:cNvPr id="12330" name="Text Box 23"/>
            <p:cNvSpPr txBox="1">
              <a:spLocks noChangeArrowheads="1"/>
            </p:cNvSpPr>
            <p:nvPr/>
          </p:nvSpPr>
          <p:spPr bwMode="auto">
            <a:xfrm>
              <a:off x="1008" y="3014"/>
              <a:ext cx="672" cy="202"/>
            </a:xfrm>
            <a:prstGeom prst="rect">
              <a:avLst/>
            </a:prstGeom>
            <a:noFill/>
            <a:ln w="25400" algn="ctr">
              <a:noFill/>
              <a:miter lim="800000"/>
              <a:headEnd/>
              <a:tailEnd/>
            </a:ln>
          </p:spPr>
          <p:txBody>
            <a:bodyPr>
              <a:spAutoFit/>
            </a:bodyPr>
            <a:lstStyle/>
            <a:p>
              <a:pPr>
                <a:spcBef>
                  <a:spcPct val="50000"/>
                </a:spcBef>
              </a:pPr>
              <a:r>
                <a:rPr lang="en-US" sz="1500"/>
                <a:t>10000</a:t>
              </a:r>
            </a:p>
          </p:txBody>
        </p:sp>
        <p:sp>
          <p:nvSpPr>
            <p:cNvPr id="12331" name="Text Box 24"/>
            <p:cNvSpPr txBox="1">
              <a:spLocks noChangeArrowheads="1"/>
            </p:cNvSpPr>
            <p:nvPr/>
          </p:nvSpPr>
          <p:spPr bwMode="auto">
            <a:xfrm>
              <a:off x="1824" y="3014"/>
              <a:ext cx="672" cy="202"/>
            </a:xfrm>
            <a:prstGeom prst="rect">
              <a:avLst/>
            </a:prstGeom>
            <a:noFill/>
            <a:ln w="25400" algn="ctr">
              <a:noFill/>
              <a:miter lim="800000"/>
              <a:headEnd/>
              <a:tailEnd/>
            </a:ln>
          </p:spPr>
          <p:txBody>
            <a:bodyPr>
              <a:spAutoFit/>
            </a:bodyPr>
            <a:lstStyle/>
            <a:p>
              <a:pPr>
                <a:spcBef>
                  <a:spcPct val="50000"/>
                </a:spcBef>
              </a:pPr>
              <a:r>
                <a:rPr lang="en-US" sz="1500"/>
                <a:t>1000</a:t>
              </a:r>
            </a:p>
          </p:txBody>
        </p:sp>
        <p:sp>
          <p:nvSpPr>
            <p:cNvPr id="12332" name="Text Box 25"/>
            <p:cNvSpPr txBox="1">
              <a:spLocks noChangeArrowheads="1"/>
            </p:cNvSpPr>
            <p:nvPr/>
          </p:nvSpPr>
          <p:spPr bwMode="auto">
            <a:xfrm>
              <a:off x="2640" y="3014"/>
              <a:ext cx="672" cy="202"/>
            </a:xfrm>
            <a:prstGeom prst="rect">
              <a:avLst/>
            </a:prstGeom>
            <a:noFill/>
            <a:ln w="25400" algn="ctr">
              <a:noFill/>
              <a:miter lim="800000"/>
              <a:headEnd/>
              <a:tailEnd/>
            </a:ln>
          </p:spPr>
          <p:txBody>
            <a:bodyPr>
              <a:spAutoFit/>
            </a:bodyPr>
            <a:lstStyle/>
            <a:p>
              <a:pPr>
                <a:spcBef>
                  <a:spcPct val="50000"/>
                </a:spcBef>
              </a:pPr>
              <a:r>
                <a:rPr lang="en-US" sz="1500"/>
                <a:t>100</a:t>
              </a:r>
            </a:p>
          </p:txBody>
        </p:sp>
        <p:sp>
          <p:nvSpPr>
            <p:cNvPr id="12333" name="Text Box 26"/>
            <p:cNvSpPr txBox="1">
              <a:spLocks noChangeArrowheads="1"/>
            </p:cNvSpPr>
            <p:nvPr/>
          </p:nvSpPr>
          <p:spPr bwMode="auto">
            <a:xfrm>
              <a:off x="3474" y="3014"/>
              <a:ext cx="672" cy="202"/>
            </a:xfrm>
            <a:prstGeom prst="rect">
              <a:avLst/>
            </a:prstGeom>
            <a:noFill/>
            <a:ln w="25400" algn="ctr">
              <a:noFill/>
              <a:miter lim="800000"/>
              <a:headEnd/>
              <a:tailEnd/>
            </a:ln>
          </p:spPr>
          <p:txBody>
            <a:bodyPr>
              <a:spAutoFit/>
            </a:bodyPr>
            <a:lstStyle/>
            <a:p>
              <a:pPr>
                <a:spcBef>
                  <a:spcPct val="50000"/>
                </a:spcBef>
              </a:pPr>
              <a:r>
                <a:rPr lang="en-US" sz="1500"/>
                <a:t>10</a:t>
              </a:r>
            </a:p>
          </p:txBody>
        </p:sp>
        <p:sp>
          <p:nvSpPr>
            <p:cNvPr id="12334" name="Text Box 27"/>
            <p:cNvSpPr txBox="1">
              <a:spLocks noChangeArrowheads="1"/>
            </p:cNvSpPr>
            <p:nvPr/>
          </p:nvSpPr>
          <p:spPr bwMode="auto">
            <a:xfrm>
              <a:off x="4296" y="3014"/>
              <a:ext cx="672" cy="202"/>
            </a:xfrm>
            <a:prstGeom prst="rect">
              <a:avLst/>
            </a:prstGeom>
            <a:noFill/>
            <a:ln w="25400" algn="ctr">
              <a:noFill/>
              <a:miter lim="800000"/>
              <a:headEnd/>
              <a:tailEnd/>
            </a:ln>
          </p:spPr>
          <p:txBody>
            <a:bodyPr>
              <a:spAutoFit/>
            </a:bodyPr>
            <a:lstStyle/>
            <a:p>
              <a:pPr>
                <a:spcBef>
                  <a:spcPct val="50000"/>
                </a:spcBef>
              </a:pPr>
              <a:r>
                <a:rPr lang="en-US" sz="1500"/>
                <a:t>1</a:t>
              </a:r>
            </a:p>
          </p:txBody>
        </p:sp>
        <p:sp>
          <p:nvSpPr>
            <p:cNvPr id="12335" name="Text Box 28"/>
            <p:cNvSpPr txBox="1">
              <a:spLocks noChangeArrowheads="1"/>
            </p:cNvSpPr>
            <p:nvPr/>
          </p:nvSpPr>
          <p:spPr bwMode="auto">
            <a:xfrm>
              <a:off x="5208" y="3014"/>
              <a:ext cx="528" cy="202"/>
            </a:xfrm>
            <a:prstGeom prst="rect">
              <a:avLst/>
            </a:prstGeom>
            <a:noFill/>
            <a:ln w="25400" algn="ctr">
              <a:noFill/>
              <a:miter lim="800000"/>
              <a:headEnd/>
              <a:tailEnd/>
            </a:ln>
          </p:spPr>
          <p:txBody>
            <a:bodyPr>
              <a:spAutoFit/>
            </a:bodyPr>
            <a:lstStyle/>
            <a:p>
              <a:pPr>
                <a:spcBef>
                  <a:spcPct val="50000"/>
                </a:spcBef>
              </a:pPr>
              <a:r>
                <a:rPr lang="en-US" sz="1500"/>
                <a:t>0.1</a:t>
              </a:r>
            </a:p>
          </p:txBody>
        </p:sp>
        <p:sp>
          <p:nvSpPr>
            <p:cNvPr id="12336" name="Text Box 29"/>
            <p:cNvSpPr txBox="1">
              <a:spLocks noChangeArrowheads="1"/>
            </p:cNvSpPr>
            <p:nvPr/>
          </p:nvSpPr>
          <p:spPr bwMode="auto">
            <a:xfrm>
              <a:off x="768" y="1008"/>
              <a:ext cx="672" cy="202"/>
            </a:xfrm>
            <a:prstGeom prst="rect">
              <a:avLst/>
            </a:prstGeom>
            <a:noFill/>
            <a:ln w="25400" algn="ctr">
              <a:noFill/>
              <a:miter lim="800000"/>
              <a:headEnd/>
              <a:tailEnd/>
            </a:ln>
          </p:spPr>
          <p:txBody>
            <a:bodyPr>
              <a:spAutoFit/>
            </a:bodyPr>
            <a:lstStyle/>
            <a:p>
              <a:pPr>
                <a:spcBef>
                  <a:spcPct val="50000"/>
                </a:spcBef>
              </a:pPr>
              <a:r>
                <a:rPr lang="en-US" sz="1500"/>
                <a:t>10000</a:t>
              </a:r>
            </a:p>
          </p:txBody>
        </p:sp>
        <p:sp>
          <p:nvSpPr>
            <p:cNvPr id="12337" name="Text Box 30"/>
            <p:cNvSpPr txBox="1">
              <a:spLocks noChangeArrowheads="1"/>
            </p:cNvSpPr>
            <p:nvPr/>
          </p:nvSpPr>
          <p:spPr bwMode="auto">
            <a:xfrm>
              <a:off x="804" y="1476"/>
              <a:ext cx="672" cy="202"/>
            </a:xfrm>
            <a:prstGeom prst="rect">
              <a:avLst/>
            </a:prstGeom>
            <a:noFill/>
            <a:ln w="25400" algn="ctr">
              <a:noFill/>
              <a:miter lim="800000"/>
              <a:headEnd/>
              <a:tailEnd/>
            </a:ln>
          </p:spPr>
          <p:txBody>
            <a:bodyPr>
              <a:spAutoFit/>
            </a:bodyPr>
            <a:lstStyle/>
            <a:p>
              <a:pPr>
                <a:spcBef>
                  <a:spcPct val="50000"/>
                </a:spcBef>
              </a:pPr>
              <a:r>
                <a:rPr lang="en-US" sz="1500"/>
                <a:t>1000</a:t>
              </a:r>
            </a:p>
          </p:txBody>
        </p:sp>
        <p:sp>
          <p:nvSpPr>
            <p:cNvPr id="12338" name="Text Box 31"/>
            <p:cNvSpPr txBox="1">
              <a:spLocks noChangeArrowheads="1"/>
            </p:cNvSpPr>
            <p:nvPr/>
          </p:nvSpPr>
          <p:spPr bwMode="auto">
            <a:xfrm>
              <a:off x="822" y="1938"/>
              <a:ext cx="672" cy="202"/>
            </a:xfrm>
            <a:prstGeom prst="rect">
              <a:avLst/>
            </a:prstGeom>
            <a:noFill/>
            <a:ln w="25400" algn="ctr">
              <a:noFill/>
              <a:miter lim="800000"/>
              <a:headEnd/>
              <a:tailEnd/>
            </a:ln>
          </p:spPr>
          <p:txBody>
            <a:bodyPr>
              <a:spAutoFit/>
            </a:bodyPr>
            <a:lstStyle/>
            <a:p>
              <a:pPr>
                <a:spcBef>
                  <a:spcPct val="50000"/>
                </a:spcBef>
              </a:pPr>
              <a:r>
                <a:rPr lang="en-US" sz="1500"/>
                <a:t>100</a:t>
              </a:r>
            </a:p>
          </p:txBody>
        </p:sp>
        <p:sp>
          <p:nvSpPr>
            <p:cNvPr id="12339" name="Text Box 32"/>
            <p:cNvSpPr txBox="1">
              <a:spLocks noChangeArrowheads="1"/>
            </p:cNvSpPr>
            <p:nvPr/>
          </p:nvSpPr>
          <p:spPr bwMode="auto">
            <a:xfrm>
              <a:off x="852" y="2400"/>
              <a:ext cx="672" cy="202"/>
            </a:xfrm>
            <a:prstGeom prst="rect">
              <a:avLst/>
            </a:prstGeom>
            <a:noFill/>
            <a:ln w="25400" algn="ctr">
              <a:noFill/>
              <a:miter lim="800000"/>
              <a:headEnd/>
              <a:tailEnd/>
            </a:ln>
          </p:spPr>
          <p:txBody>
            <a:bodyPr>
              <a:spAutoFit/>
            </a:bodyPr>
            <a:lstStyle/>
            <a:p>
              <a:pPr>
                <a:spcBef>
                  <a:spcPct val="50000"/>
                </a:spcBef>
              </a:pPr>
              <a:r>
                <a:rPr lang="en-US" sz="1500"/>
                <a:t>10</a:t>
              </a:r>
            </a:p>
          </p:txBody>
        </p:sp>
        <p:sp>
          <p:nvSpPr>
            <p:cNvPr id="12340" name="Text Box 33"/>
            <p:cNvSpPr txBox="1">
              <a:spLocks noChangeArrowheads="1"/>
            </p:cNvSpPr>
            <p:nvPr/>
          </p:nvSpPr>
          <p:spPr bwMode="auto">
            <a:xfrm>
              <a:off x="876" y="2868"/>
              <a:ext cx="672" cy="202"/>
            </a:xfrm>
            <a:prstGeom prst="rect">
              <a:avLst/>
            </a:prstGeom>
            <a:noFill/>
            <a:ln w="25400" algn="ctr">
              <a:noFill/>
              <a:miter lim="800000"/>
              <a:headEnd/>
              <a:tailEnd/>
            </a:ln>
          </p:spPr>
          <p:txBody>
            <a:bodyPr>
              <a:spAutoFit/>
            </a:bodyPr>
            <a:lstStyle/>
            <a:p>
              <a:pPr>
                <a:spcBef>
                  <a:spcPct val="50000"/>
                </a:spcBef>
              </a:pPr>
              <a:r>
                <a:rPr lang="en-US" sz="1500"/>
                <a:t>1</a:t>
              </a:r>
            </a:p>
          </p:txBody>
        </p:sp>
      </p:grpSp>
      <p:grpSp>
        <p:nvGrpSpPr>
          <p:cNvPr id="12297" name="Group 34"/>
          <p:cNvGrpSpPr>
            <a:grpSpLocks/>
          </p:cNvGrpSpPr>
          <p:nvPr/>
        </p:nvGrpSpPr>
        <p:grpSpPr bwMode="auto">
          <a:xfrm>
            <a:off x="433388" y="1619250"/>
            <a:ext cx="366712" cy="3127375"/>
            <a:chOff x="372" y="1078"/>
            <a:chExt cx="231" cy="1872"/>
          </a:xfrm>
        </p:grpSpPr>
        <p:sp>
          <p:nvSpPr>
            <p:cNvPr id="12327" name="Text Box 35"/>
            <p:cNvSpPr txBox="1">
              <a:spLocks noChangeArrowheads="1"/>
            </p:cNvSpPr>
            <p:nvPr/>
          </p:nvSpPr>
          <p:spPr bwMode="auto">
            <a:xfrm rot="-5400000">
              <a:off x="-448" y="1898"/>
              <a:ext cx="1872" cy="231"/>
            </a:xfrm>
            <a:prstGeom prst="rect">
              <a:avLst/>
            </a:prstGeom>
            <a:noFill/>
            <a:ln w="25400" algn="ctr">
              <a:noFill/>
              <a:miter lim="800000"/>
              <a:headEnd/>
              <a:tailEnd/>
            </a:ln>
          </p:spPr>
          <p:txBody>
            <a:bodyPr>
              <a:spAutoFit/>
            </a:bodyPr>
            <a:lstStyle/>
            <a:p>
              <a:pPr>
                <a:spcBef>
                  <a:spcPct val="50000"/>
                </a:spcBef>
              </a:pPr>
              <a:r>
                <a:rPr lang="en-US" sz="1800"/>
                <a:t>Increasing (Improving) Bandwidth</a:t>
              </a:r>
            </a:p>
          </p:txBody>
        </p:sp>
        <p:sp>
          <p:nvSpPr>
            <p:cNvPr id="12328" name="Line 36"/>
            <p:cNvSpPr>
              <a:spLocks noChangeShapeType="1"/>
            </p:cNvSpPr>
            <p:nvPr/>
          </p:nvSpPr>
          <p:spPr bwMode="auto">
            <a:xfrm flipV="1">
              <a:off x="570" y="1266"/>
              <a:ext cx="0" cy="1584"/>
            </a:xfrm>
            <a:prstGeom prst="line">
              <a:avLst/>
            </a:prstGeom>
            <a:noFill/>
            <a:ln w="38100">
              <a:solidFill>
                <a:srgbClr val="808080"/>
              </a:solidFill>
              <a:round/>
              <a:headEnd/>
              <a:tailEnd type="arrow" w="sm" len="sm"/>
            </a:ln>
          </p:spPr>
          <p:txBody>
            <a:bodyPr wrap="none" anchor="ctr"/>
            <a:lstStyle/>
            <a:p>
              <a:endParaRPr lang="en-US"/>
            </a:p>
          </p:txBody>
        </p:sp>
      </p:grpSp>
      <p:grpSp>
        <p:nvGrpSpPr>
          <p:cNvPr id="12298" name="Group 37"/>
          <p:cNvGrpSpPr>
            <a:grpSpLocks/>
          </p:cNvGrpSpPr>
          <p:nvPr/>
        </p:nvGrpSpPr>
        <p:grpSpPr bwMode="auto">
          <a:xfrm>
            <a:off x="3595688" y="5645150"/>
            <a:ext cx="2971800" cy="381000"/>
            <a:chOff x="432" y="3600"/>
            <a:chExt cx="1872" cy="240"/>
          </a:xfrm>
        </p:grpSpPr>
        <p:sp>
          <p:nvSpPr>
            <p:cNvPr id="12325" name="Text Box 38"/>
            <p:cNvSpPr txBox="1">
              <a:spLocks noChangeArrowheads="1"/>
            </p:cNvSpPr>
            <p:nvPr/>
          </p:nvSpPr>
          <p:spPr bwMode="auto">
            <a:xfrm>
              <a:off x="432" y="3600"/>
              <a:ext cx="1872" cy="231"/>
            </a:xfrm>
            <a:prstGeom prst="rect">
              <a:avLst/>
            </a:prstGeom>
            <a:noFill/>
            <a:ln w="25400" algn="ctr">
              <a:noFill/>
              <a:miter lim="800000"/>
              <a:headEnd/>
              <a:tailEnd/>
            </a:ln>
          </p:spPr>
          <p:txBody>
            <a:bodyPr>
              <a:spAutoFit/>
            </a:bodyPr>
            <a:lstStyle/>
            <a:p>
              <a:pPr>
                <a:spcBef>
                  <a:spcPct val="50000"/>
                </a:spcBef>
              </a:pPr>
              <a:r>
                <a:rPr lang="en-US" sz="1800"/>
                <a:t>Decreasing (Improving) Latency</a:t>
              </a:r>
            </a:p>
          </p:txBody>
        </p:sp>
        <p:sp>
          <p:nvSpPr>
            <p:cNvPr id="12326" name="Line 39"/>
            <p:cNvSpPr>
              <a:spLocks noChangeShapeType="1"/>
            </p:cNvSpPr>
            <p:nvPr/>
          </p:nvSpPr>
          <p:spPr bwMode="auto">
            <a:xfrm rot="5400000" flipV="1">
              <a:off x="1368" y="3096"/>
              <a:ext cx="0" cy="1488"/>
            </a:xfrm>
            <a:prstGeom prst="line">
              <a:avLst/>
            </a:prstGeom>
            <a:noFill/>
            <a:ln w="38100">
              <a:solidFill>
                <a:srgbClr val="808080"/>
              </a:solidFill>
              <a:round/>
              <a:headEnd/>
              <a:tailEnd type="arrow" w="sm" len="sm"/>
            </a:ln>
          </p:spPr>
          <p:txBody>
            <a:bodyPr wrap="none" anchor="ctr"/>
            <a:lstStyle/>
            <a:p>
              <a:endParaRPr lang="en-US"/>
            </a:p>
          </p:txBody>
        </p:sp>
      </p:grpSp>
      <p:sp>
        <p:nvSpPr>
          <p:cNvPr id="12299" name="Rectangle 40"/>
          <p:cNvSpPr>
            <a:spLocks noChangeArrowheads="1"/>
          </p:cNvSpPr>
          <p:nvPr/>
        </p:nvSpPr>
        <p:spPr bwMode="auto">
          <a:xfrm>
            <a:off x="3868738" y="5114925"/>
            <a:ext cx="2359025" cy="366713"/>
          </a:xfrm>
          <a:prstGeom prst="rect">
            <a:avLst/>
          </a:prstGeom>
          <a:noFill/>
          <a:ln w="25400" algn="ctr">
            <a:noFill/>
            <a:miter lim="800000"/>
            <a:headEnd/>
            <a:tailEnd/>
          </a:ln>
        </p:spPr>
        <p:txBody>
          <a:bodyPr wrap="none">
            <a:spAutoFit/>
          </a:bodyPr>
          <a:lstStyle/>
          <a:p>
            <a:r>
              <a:rPr lang="en-US" sz="1800"/>
              <a:t>Approximate Latency (</a:t>
            </a:r>
            <a:r>
              <a:rPr lang="el-GR" sz="1800">
                <a:latin typeface="Lucida Grande" pitchFamily="1" charset="0"/>
              </a:rPr>
              <a:t>μ</a:t>
            </a:r>
            <a:r>
              <a:rPr lang="en-US" sz="1800"/>
              <a:t>s)</a:t>
            </a:r>
          </a:p>
        </p:txBody>
      </p:sp>
      <p:sp>
        <p:nvSpPr>
          <p:cNvPr id="12300" name="Rectangle 41"/>
          <p:cNvSpPr>
            <a:spLocks noChangeArrowheads="1"/>
          </p:cNvSpPr>
          <p:nvPr/>
        </p:nvSpPr>
        <p:spPr bwMode="auto">
          <a:xfrm rot="-5400000">
            <a:off x="205582" y="3145631"/>
            <a:ext cx="2070100" cy="366713"/>
          </a:xfrm>
          <a:prstGeom prst="rect">
            <a:avLst/>
          </a:prstGeom>
          <a:noFill/>
          <a:ln w="25400" algn="ctr">
            <a:noFill/>
            <a:miter lim="800000"/>
            <a:headEnd/>
            <a:tailEnd/>
          </a:ln>
        </p:spPr>
        <p:txBody>
          <a:bodyPr wrap="none">
            <a:spAutoFit/>
          </a:bodyPr>
          <a:lstStyle/>
          <a:p>
            <a:r>
              <a:rPr lang="en-US" sz="1800"/>
              <a:t>Max Bandwidth (MB/s)</a:t>
            </a:r>
          </a:p>
        </p:txBody>
      </p:sp>
      <p:sp>
        <p:nvSpPr>
          <p:cNvPr id="12301" name="AutoShape 42"/>
          <p:cNvSpPr>
            <a:spLocks noChangeArrowheads="1"/>
          </p:cNvSpPr>
          <p:nvPr/>
        </p:nvSpPr>
        <p:spPr bwMode="auto">
          <a:xfrm>
            <a:off x="4538663" y="3532188"/>
            <a:ext cx="119062" cy="119062"/>
          </a:xfrm>
          <a:prstGeom prst="diamond">
            <a:avLst/>
          </a:prstGeom>
          <a:solidFill>
            <a:schemeClr val="accent2"/>
          </a:solidFill>
          <a:ln w="25400" algn="ctr">
            <a:solidFill>
              <a:schemeClr val="accent2"/>
            </a:solidFill>
            <a:miter lim="800000"/>
            <a:headEnd/>
            <a:tailEnd/>
          </a:ln>
        </p:spPr>
        <p:txBody>
          <a:bodyPr wrap="none" anchor="ctr"/>
          <a:lstStyle/>
          <a:p>
            <a:endParaRPr lang="en-US"/>
          </a:p>
        </p:txBody>
      </p:sp>
      <p:sp>
        <p:nvSpPr>
          <p:cNvPr id="12302" name="Rectangle 43"/>
          <p:cNvSpPr>
            <a:spLocks noChangeArrowheads="1"/>
          </p:cNvSpPr>
          <p:nvPr/>
        </p:nvSpPr>
        <p:spPr bwMode="auto">
          <a:xfrm>
            <a:off x="4632325" y="3417888"/>
            <a:ext cx="1073150" cy="336550"/>
          </a:xfrm>
          <a:prstGeom prst="rect">
            <a:avLst/>
          </a:prstGeom>
          <a:noFill/>
          <a:ln w="25400" algn="ctr">
            <a:noFill/>
            <a:miter lim="800000"/>
            <a:headEnd/>
            <a:tailEnd/>
          </a:ln>
        </p:spPr>
        <p:txBody>
          <a:bodyPr wrap="none">
            <a:spAutoFit/>
          </a:bodyPr>
          <a:lstStyle/>
          <a:p>
            <a:r>
              <a:rPr lang="en-US"/>
              <a:t>IEEE 1394a</a:t>
            </a:r>
          </a:p>
        </p:txBody>
      </p:sp>
      <p:sp>
        <p:nvSpPr>
          <p:cNvPr id="12303" name="AutoShape 44"/>
          <p:cNvSpPr>
            <a:spLocks noChangeArrowheads="1"/>
          </p:cNvSpPr>
          <p:nvPr/>
        </p:nvSpPr>
        <p:spPr bwMode="auto">
          <a:xfrm>
            <a:off x="3209925" y="3022600"/>
            <a:ext cx="119063" cy="119063"/>
          </a:xfrm>
          <a:prstGeom prst="diamond">
            <a:avLst/>
          </a:prstGeom>
          <a:solidFill>
            <a:schemeClr val="accent2"/>
          </a:solidFill>
          <a:ln w="25400" algn="ctr">
            <a:solidFill>
              <a:schemeClr val="accent2"/>
            </a:solidFill>
            <a:miter lim="800000"/>
            <a:headEnd/>
            <a:tailEnd/>
          </a:ln>
        </p:spPr>
        <p:txBody>
          <a:bodyPr wrap="none" anchor="ctr"/>
          <a:lstStyle/>
          <a:p>
            <a:endParaRPr lang="en-US"/>
          </a:p>
        </p:txBody>
      </p:sp>
      <p:sp>
        <p:nvSpPr>
          <p:cNvPr id="12304" name="AutoShape 45"/>
          <p:cNvSpPr>
            <a:spLocks noChangeArrowheads="1"/>
          </p:cNvSpPr>
          <p:nvPr/>
        </p:nvSpPr>
        <p:spPr bwMode="auto">
          <a:xfrm>
            <a:off x="3209925" y="3684588"/>
            <a:ext cx="119063" cy="119062"/>
          </a:xfrm>
          <a:prstGeom prst="diamond">
            <a:avLst/>
          </a:prstGeom>
          <a:solidFill>
            <a:schemeClr val="accent2"/>
          </a:solidFill>
          <a:ln w="25400" algn="ctr">
            <a:solidFill>
              <a:schemeClr val="accent2"/>
            </a:solidFill>
            <a:miter lim="800000"/>
            <a:headEnd/>
            <a:tailEnd/>
          </a:ln>
        </p:spPr>
        <p:txBody>
          <a:bodyPr wrap="none" anchor="ctr"/>
          <a:lstStyle/>
          <a:p>
            <a:endParaRPr lang="en-US"/>
          </a:p>
        </p:txBody>
      </p:sp>
      <p:sp>
        <p:nvSpPr>
          <p:cNvPr id="12305" name="AutoShape 46"/>
          <p:cNvSpPr>
            <a:spLocks noChangeArrowheads="1"/>
          </p:cNvSpPr>
          <p:nvPr/>
        </p:nvSpPr>
        <p:spPr bwMode="auto">
          <a:xfrm>
            <a:off x="3205163" y="4598988"/>
            <a:ext cx="119062" cy="119062"/>
          </a:xfrm>
          <a:prstGeom prst="diamond">
            <a:avLst/>
          </a:prstGeom>
          <a:solidFill>
            <a:schemeClr val="accent2"/>
          </a:solidFill>
          <a:ln w="25400" algn="ctr">
            <a:solidFill>
              <a:schemeClr val="accent2"/>
            </a:solidFill>
            <a:miter lim="800000"/>
            <a:headEnd/>
            <a:tailEnd/>
          </a:ln>
        </p:spPr>
        <p:txBody>
          <a:bodyPr wrap="none" anchor="ctr"/>
          <a:lstStyle/>
          <a:p>
            <a:endParaRPr lang="en-US"/>
          </a:p>
        </p:txBody>
      </p:sp>
      <p:sp>
        <p:nvSpPr>
          <p:cNvPr id="12306" name="AutoShape 47"/>
          <p:cNvSpPr>
            <a:spLocks noChangeArrowheads="1"/>
          </p:cNvSpPr>
          <p:nvPr/>
        </p:nvSpPr>
        <p:spPr bwMode="auto">
          <a:xfrm>
            <a:off x="4405313" y="3465513"/>
            <a:ext cx="119062" cy="119062"/>
          </a:xfrm>
          <a:prstGeom prst="diamond">
            <a:avLst/>
          </a:prstGeom>
          <a:solidFill>
            <a:schemeClr val="accent2"/>
          </a:solidFill>
          <a:ln w="25400" algn="ctr">
            <a:solidFill>
              <a:schemeClr val="accent2"/>
            </a:solidFill>
            <a:miter lim="800000"/>
            <a:headEnd/>
            <a:tailEnd/>
          </a:ln>
        </p:spPr>
        <p:txBody>
          <a:bodyPr wrap="none" anchor="ctr"/>
          <a:lstStyle/>
          <a:p>
            <a:endParaRPr lang="en-US"/>
          </a:p>
        </p:txBody>
      </p:sp>
      <p:sp>
        <p:nvSpPr>
          <p:cNvPr id="12307" name="AutoShape 48"/>
          <p:cNvSpPr>
            <a:spLocks noChangeArrowheads="1"/>
          </p:cNvSpPr>
          <p:nvPr/>
        </p:nvSpPr>
        <p:spPr bwMode="auto">
          <a:xfrm>
            <a:off x="5205413" y="4065588"/>
            <a:ext cx="119062" cy="119062"/>
          </a:xfrm>
          <a:prstGeom prst="diamond">
            <a:avLst/>
          </a:prstGeom>
          <a:solidFill>
            <a:schemeClr val="accent2"/>
          </a:solidFill>
          <a:ln w="25400" algn="ctr">
            <a:solidFill>
              <a:schemeClr val="accent2"/>
            </a:solidFill>
            <a:miter lim="800000"/>
            <a:headEnd/>
            <a:tailEnd/>
          </a:ln>
        </p:spPr>
        <p:txBody>
          <a:bodyPr wrap="none" anchor="ctr"/>
          <a:lstStyle/>
          <a:p>
            <a:endParaRPr lang="en-US"/>
          </a:p>
        </p:txBody>
      </p:sp>
      <p:sp>
        <p:nvSpPr>
          <p:cNvPr id="12308" name="AutoShape 49"/>
          <p:cNvSpPr>
            <a:spLocks noChangeArrowheads="1"/>
          </p:cNvSpPr>
          <p:nvPr/>
        </p:nvSpPr>
        <p:spPr bwMode="auto">
          <a:xfrm>
            <a:off x="5224463" y="4641850"/>
            <a:ext cx="119062" cy="119063"/>
          </a:xfrm>
          <a:prstGeom prst="diamond">
            <a:avLst/>
          </a:prstGeom>
          <a:solidFill>
            <a:schemeClr val="accent2"/>
          </a:solidFill>
          <a:ln w="25400" algn="ctr">
            <a:solidFill>
              <a:schemeClr val="accent2"/>
            </a:solidFill>
            <a:miter lim="800000"/>
            <a:headEnd/>
            <a:tailEnd/>
          </a:ln>
        </p:spPr>
        <p:txBody>
          <a:bodyPr wrap="none" anchor="ctr"/>
          <a:lstStyle/>
          <a:p>
            <a:endParaRPr lang="en-US"/>
          </a:p>
        </p:txBody>
      </p:sp>
      <p:sp>
        <p:nvSpPr>
          <p:cNvPr id="12309" name="AutoShape 50"/>
          <p:cNvSpPr>
            <a:spLocks noChangeArrowheads="1"/>
          </p:cNvSpPr>
          <p:nvPr/>
        </p:nvSpPr>
        <p:spPr bwMode="auto">
          <a:xfrm>
            <a:off x="7567613" y="3146425"/>
            <a:ext cx="119062" cy="119063"/>
          </a:xfrm>
          <a:prstGeom prst="diamond">
            <a:avLst/>
          </a:prstGeom>
          <a:solidFill>
            <a:schemeClr val="accent2"/>
          </a:solidFill>
          <a:ln w="25400" algn="ctr">
            <a:solidFill>
              <a:schemeClr val="accent2"/>
            </a:solidFill>
            <a:miter lim="800000"/>
            <a:headEnd/>
            <a:tailEnd/>
          </a:ln>
        </p:spPr>
        <p:txBody>
          <a:bodyPr wrap="none" anchor="ctr"/>
          <a:lstStyle/>
          <a:p>
            <a:endParaRPr lang="en-US"/>
          </a:p>
        </p:txBody>
      </p:sp>
      <p:sp>
        <p:nvSpPr>
          <p:cNvPr id="12310" name="AutoShape 51"/>
          <p:cNvSpPr>
            <a:spLocks noChangeArrowheads="1"/>
          </p:cNvSpPr>
          <p:nvPr/>
        </p:nvSpPr>
        <p:spPr bwMode="auto">
          <a:xfrm>
            <a:off x="7191375" y="3346450"/>
            <a:ext cx="119063" cy="119063"/>
          </a:xfrm>
          <a:prstGeom prst="diamond">
            <a:avLst/>
          </a:prstGeom>
          <a:solidFill>
            <a:schemeClr val="accent2"/>
          </a:solidFill>
          <a:ln w="25400" algn="ctr">
            <a:solidFill>
              <a:schemeClr val="accent2"/>
            </a:solidFill>
            <a:miter lim="800000"/>
            <a:headEnd/>
            <a:tailEnd/>
          </a:ln>
        </p:spPr>
        <p:txBody>
          <a:bodyPr wrap="none" anchor="ctr"/>
          <a:lstStyle/>
          <a:p>
            <a:endParaRPr lang="en-US"/>
          </a:p>
        </p:txBody>
      </p:sp>
      <p:sp>
        <p:nvSpPr>
          <p:cNvPr id="12311" name="Rectangle 52"/>
          <p:cNvSpPr>
            <a:spLocks noChangeArrowheads="1"/>
          </p:cNvSpPr>
          <p:nvPr/>
        </p:nvSpPr>
        <p:spPr bwMode="auto">
          <a:xfrm>
            <a:off x="1958975" y="3094038"/>
            <a:ext cx="1389063" cy="336550"/>
          </a:xfrm>
          <a:prstGeom prst="rect">
            <a:avLst/>
          </a:prstGeom>
          <a:noFill/>
          <a:ln w="25400" algn="ctr">
            <a:noFill/>
            <a:miter lim="800000"/>
            <a:headEnd/>
            <a:tailEnd/>
          </a:ln>
        </p:spPr>
        <p:txBody>
          <a:bodyPr wrap="none">
            <a:spAutoFit/>
          </a:bodyPr>
          <a:lstStyle/>
          <a:p>
            <a:r>
              <a:rPr lang="en-US"/>
              <a:t>Gigabit Ethernet</a:t>
            </a:r>
          </a:p>
        </p:txBody>
      </p:sp>
      <p:sp>
        <p:nvSpPr>
          <p:cNvPr id="12312" name="Rectangle 53"/>
          <p:cNvSpPr>
            <a:spLocks noChangeArrowheads="1"/>
          </p:cNvSpPr>
          <p:nvPr/>
        </p:nvSpPr>
        <p:spPr bwMode="auto">
          <a:xfrm>
            <a:off x="2417763" y="4356100"/>
            <a:ext cx="804862" cy="336550"/>
          </a:xfrm>
          <a:prstGeom prst="rect">
            <a:avLst/>
          </a:prstGeom>
          <a:noFill/>
          <a:ln w="25400" algn="ctr">
            <a:noFill/>
            <a:miter lim="800000"/>
            <a:headEnd/>
            <a:tailEnd/>
          </a:ln>
        </p:spPr>
        <p:txBody>
          <a:bodyPr wrap="none">
            <a:spAutoFit/>
          </a:bodyPr>
          <a:lstStyle/>
          <a:p>
            <a:r>
              <a:rPr lang="en-US"/>
              <a:t>USB 1.1</a:t>
            </a:r>
          </a:p>
        </p:txBody>
      </p:sp>
      <p:sp>
        <p:nvSpPr>
          <p:cNvPr id="12313" name="Rectangle 54"/>
          <p:cNvSpPr>
            <a:spLocks noChangeArrowheads="1"/>
          </p:cNvSpPr>
          <p:nvPr/>
        </p:nvSpPr>
        <p:spPr bwMode="auto">
          <a:xfrm>
            <a:off x="5041900" y="4356100"/>
            <a:ext cx="1157288" cy="336550"/>
          </a:xfrm>
          <a:prstGeom prst="rect">
            <a:avLst/>
          </a:prstGeom>
          <a:noFill/>
          <a:ln w="25400" algn="ctr">
            <a:noFill/>
            <a:miter lim="800000"/>
            <a:headEnd/>
            <a:tailEnd/>
          </a:ln>
        </p:spPr>
        <p:txBody>
          <a:bodyPr wrap="none">
            <a:spAutoFit/>
          </a:bodyPr>
          <a:lstStyle/>
          <a:p>
            <a:r>
              <a:rPr lang="en-US"/>
              <a:t>GPIB (488.1)</a:t>
            </a:r>
          </a:p>
        </p:txBody>
      </p:sp>
      <p:sp>
        <p:nvSpPr>
          <p:cNvPr id="12314" name="Rectangle 55"/>
          <p:cNvSpPr>
            <a:spLocks noChangeArrowheads="1"/>
          </p:cNvSpPr>
          <p:nvPr/>
        </p:nvSpPr>
        <p:spPr bwMode="auto">
          <a:xfrm>
            <a:off x="3941763" y="3113088"/>
            <a:ext cx="804862" cy="336550"/>
          </a:xfrm>
          <a:prstGeom prst="rect">
            <a:avLst/>
          </a:prstGeom>
          <a:noFill/>
          <a:ln w="25400" algn="ctr">
            <a:noFill/>
            <a:miter lim="800000"/>
            <a:headEnd/>
            <a:tailEnd/>
          </a:ln>
        </p:spPr>
        <p:txBody>
          <a:bodyPr wrap="none">
            <a:spAutoFit/>
          </a:bodyPr>
          <a:lstStyle/>
          <a:p>
            <a:r>
              <a:rPr lang="en-US"/>
              <a:t>USB 2.0</a:t>
            </a:r>
          </a:p>
        </p:txBody>
      </p:sp>
      <p:sp>
        <p:nvSpPr>
          <p:cNvPr id="12315" name="Rectangle 56"/>
          <p:cNvSpPr>
            <a:spLocks noChangeArrowheads="1"/>
          </p:cNvSpPr>
          <p:nvPr/>
        </p:nvSpPr>
        <p:spPr bwMode="auto">
          <a:xfrm>
            <a:off x="2070100" y="3567113"/>
            <a:ext cx="1184275" cy="336550"/>
          </a:xfrm>
          <a:prstGeom prst="rect">
            <a:avLst/>
          </a:prstGeom>
          <a:noFill/>
          <a:ln w="25400" algn="ctr">
            <a:noFill/>
            <a:miter lim="800000"/>
            <a:headEnd/>
            <a:tailEnd/>
          </a:ln>
        </p:spPr>
        <p:txBody>
          <a:bodyPr wrap="none">
            <a:spAutoFit/>
          </a:bodyPr>
          <a:lstStyle/>
          <a:p>
            <a:r>
              <a:rPr lang="en-US"/>
              <a:t>Fast Ethernet</a:t>
            </a:r>
          </a:p>
        </p:txBody>
      </p:sp>
      <p:sp>
        <p:nvSpPr>
          <p:cNvPr id="12316" name="Rectangle 57"/>
          <p:cNvSpPr>
            <a:spLocks noChangeArrowheads="1"/>
          </p:cNvSpPr>
          <p:nvPr/>
        </p:nvSpPr>
        <p:spPr bwMode="auto">
          <a:xfrm>
            <a:off x="7199313" y="3417888"/>
            <a:ext cx="860425" cy="336550"/>
          </a:xfrm>
          <a:prstGeom prst="rect">
            <a:avLst/>
          </a:prstGeom>
          <a:noFill/>
          <a:ln w="25400" algn="ctr">
            <a:noFill/>
            <a:miter lim="800000"/>
            <a:headEnd/>
            <a:tailEnd/>
          </a:ln>
        </p:spPr>
        <p:txBody>
          <a:bodyPr wrap="none">
            <a:spAutoFit/>
          </a:bodyPr>
          <a:lstStyle/>
          <a:p>
            <a:r>
              <a:rPr lang="en-US"/>
              <a:t>VME/VXI</a:t>
            </a:r>
          </a:p>
        </p:txBody>
      </p:sp>
      <p:sp>
        <p:nvSpPr>
          <p:cNvPr id="12317" name="Rectangle 58"/>
          <p:cNvSpPr>
            <a:spLocks noChangeArrowheads="1"/>
          </p:cNvSpPr>
          <p:nvPr/>
        </p:nvSpPr>
        <p:spPr bwMode="auto">
          <a:xfrm>
            <a:off x="6689725" y="2808288"/>
            <a:ext cx="1350963" cy="336550"/>
          </a:xfrm>
          <a:prstGeom prst="rect">
            <a:avLst/>
          </a:prstGeom>
          <a:noFill/>
          <a:ln w="25400" algn="ctr">
            <a:noFill/>
            <a:miter lim="800000"/>
            <a:headEnd/>
            <a:tailEnd/>
          </a:ln>
        </p:spPr>
        <p:txBody>
          <a:bodyPr wrap="none">
            <a:spAutoFit/>
          </a:bodyPr>
          <a:lstStyle/>
          <a:p>
            <a:r>
              <a:rPr lang="en-US"/>
              <a:t>PCI/PXI (32/33)</a:t>
            </a:r>
          </a:p>
        </p:txBody>
      </p:sp>
      <p:sp>
        <p:nvSpPr>
          <p:cNvPr id="12318" name="Rectangle 59"/>
          <p:cNvSpPr>
            <a:spLocks noChangeArrowheads="1"/>
          </p:cNvSpPr>
          <p:nvPr/>
        </p:nvSpPr>
        <p:spPr bwMode="auto">
          <a:xfrm>
            <a:off x="5278438" y="3932238"/>
            <a:ext cx="1295400" cy="336550"/>
          </a:xfrm>
          <a:prstGeom prst="rect">
            <a:avLst/>
          </a:prstGeom>
          <a:noFill/>
          <a:ln w="25400" algn="ctr">
            <a:noFill/>
            <a:miter lim="800000"/>
            <a:headEnd/>
            <a:tailEnd/>
          </a:ln>
        </p:spPr>
        <p:txBody>
          <a:bodyPr wrap="none">
            <a:spAutoFit/>
          </a:bodyPr>
          <a:lstStyle/>
          <a:p>
            <a:r>
              <a:rPr lang="en-US"/>
              <a:t>GPIB (HS 488)</a:t>
            </a:r>
          </a:p>
        </p:txBody>
      </p:sp>
      <p:sp>
        <p:nvSpPr>
          <p:cNvPr id="12319" name="Rectangle 60"/>
          <p:cNvSpPr>
            <a:spLocks noChangeArrowheads="1"/>
          </p:cNvSpPr>
          <p:nvPr/>
        </p:nvSpPr>
        <p:spPr bwMode="auto">
          <a:xfrm>
            <a:off x="3692525" y="2363788"/>
            <a:ext cx="725488" cy="366712"/>
          </a:xfrm>
          <a:prstGeom prst="rect">
            <a:avLst/>
          </a:prstGeom>
          <a:noFill/>
          <a:ln w="25400" algn="ctr">
            <a:noFill/>
            <a:miter lim="800000"/>
            <a:headEnd/>
            <a:tailEnd/>
          </a:ln>
        </p:spPr>
        <p:txBody>
          <a:bodyPr wrap="none">
            <a:spAutoFit/>
          </a:bodyPr>
          <a:lstStyle/>
          <a:p>
            <a:r>
              <a:rPr lang="en-US" sz="1800" b="1">
                <a:solidFill>
                  <a:schemeClr val="accent2"/>
                </a:solidFill>
              </a:rPr>
              <a:t>Better</a:t>
            </a:r>
          </a:p>
        </p:txBody>
      </p:sp>
      <p:sp>
        <p:nvSpPr>
          <p:cNvPr id="12320" name="Rectangle 61"/>
          <p:cNvSpPr>
            <a:spLocks noChangeArrowheads="1"/>
          </p:cNvSpPr>
          <p:nvPr/>
        </p:nvSpPr>
        <p:spPr bwMode="auto">
          <a:xfrm>
            <a:off x="5894388" y="2363788"/>
            <a:ext cx="590550" cy="366712"/>
          </a:xfrm>
          <a:prstGeom prst="rect">
            <a:avLst/>
          </a:prstGeom>
          <a:noFill/>
          <a:ln w="25400" algn="ctr">
            <a:noFill/>
            <a:miter lim="800000"/>
            <a:headEnd/>
            <a:tailEnd/>
          </a:ln>
        </p:spPr>
        <p:txBody>
          <a:bodyPr wrap="none">
            <a:spAutoFit/>
          </a:bodyPr>
          <a:lstStyle/>
          <a:p>
            <a:r>
              <a:rPr lang="en-US" sz="1800" b="1">
                <a:solidFill>
                  <a:schemeClr val="accent2"/>
                </a:solidFill>
              </a:rPr>
              <a:t>Best</a:t>
            </a:r>
          </a:p>
        </p:txBody>
      </p:sp>
      <p:sp>
        <p:nvSpPr>
          <p:cNvPr id="12321" name="Rectangle 62"/>
          <p:cNvSpPr>
            <a:spLocks noChangeArrowheads="1"/>
          </p:cNvSpPr>
          <p:nvPr/>
        </p:nvSpPr>
        <p:spPr bwMode="auto">
          <a:xfrm>
            <a:off x="1987550" y="2363788"/>
            <a:ext cx="673100" cy="366712"/>
          </a:xfrm>
          <a:prstGeom prst="rect">
            <a:avLst/>
          </a:prstGeom>
          <a:noFill/>
          <a:ln w="25400" algn="ctr">
            <a:noFill/>
            <a:miter lim="800000"/>
            <a:headEnd/>
            <a:tailEnd/>
          </a:ln>
        </p:spPr>
        <p:txBody>
          <a:bodyPr wrap="none">
            <a:spAutoFit/>
          </a:bodyPr>
          <a:lstStyle/>
          <a:p>
            <a:r>
              <a:rPr lang="en-US" sz="1800" b="1">
                <a:solidFill>
                  <a:schemeClr val="accent2"/>
                </a:solidFill>
              </a:rPr>
              <a:t>Good</a:t>
            </a:r>
          </a:p>
        </p:txBody>
      </p:sp>
      <p:sp>
        <p:nvSpPr>
          <p:cNvPr id="478271" name="Rectangle 63"/>
          <p:cNvSpPr>
            <a:spLocks noChangeArrowheads="1"/>
          </p:cNvSpPr>
          <p:nvPr/>
        </p:nvSpPr>
        <p:spPr bwMode="auto">
          <a:xfrm>
            <a:off x="2019300" y="2965450"/>
            <a:ext cx="1409700" cy="990600"/>
          </a:xfrm>
          <a:prstGeom prst="rect">
            <a:avLst/>
          </a:prstGeom>
          <a:noFill/>
          <a:ln w="28575" algn="ctr">
            <a:solidFill>
              <a:srgbClr val="FF9900"/>
            </a:solidFill>
            <a:miter lim="800000"/>
            <a:headEnd type="none" w="sm" len="sm"/>
            <a:tailEnd type="none" w="sm" len="sm"/>
          </a:ln>
        </p:spPr>
        <p:txBody>
          <a:bodyPr wrap="none" anchor="ctr"/>
          <a:lstStyle/>
          <a:p>
            <a:endParaRPr lang="en-US"/>
          </a:p>
        </p:txBody>
      </p:sp>
      <p:sp>
        <p:nvSpPr>
          <p:cNvPr id="478272" name="Rectangle 64"/>
          <p:cNvSpPr>
            <a:spLocks noChangeArrowheads="1"/>
          </p:cNvSpPr>
          <p:nvPr/>
        </p:nvSpPr>
        <p:spPr bwMode="auto">
          <a:xfrm>
            <a:off x="3810000" y="3117850"/>
            <a:ext cx="1066800" cy="533400"/>
          </a:xfrm>
          <a:prstGeom prst="rect">
            <a:avLst/>
          </a:prstGeom>
          <a:noFill/>
          <a:ln w="28575" algn="ctr">
            <a:solidFill>
              <a:srgbClr val="FF9900"/>
            </a:solidFill>
            <a:miter lim="800000"/>
            <a:headEnd type="none" w="sm" len="sm"/>
            <a:tailEnd type="none" w="sm" len="sm"/>
          </a:ln>
        </p:spPr>
        <p:txBody>
          <a:bodyPr wrap="none" anchor="ctr"/>
          <a:lstStyle/>
          <a:p>
            <a:endParaRPr lang="en-US"/>
          </a:p>
        </p:txBody>
      </p:sp>
      <p:sp>
        <p:nvSpPr>
          <p:cNvPr id="478273" name="Rectangle 65"/>
          <p:cNvSpPr>
            <a:spLocks noChangeArrowheads="1"/>
          </p:cNvSpPr>
          <p:nvPr/>
        </p:nvSpPr>
        <p:spPr bwMode="auto">
          <a:xfrm>
            <a:off x="5105400" y="3879850"/>
            <a:ext cx="1447800" cy="533400"/>
          </a:xfrm>
          <a:prstGeom prst="rect">
            <a:avLst/>
          </a:prstGeom>
          <a:noFill/>
          <a:ln w="28575" algn="ctr">
            <a:solidFill>
              <a:srgbClr val="FF9900"/>
            </a:solidFill>
            <a:miter lim="800000"/>
            <a:headEnd type="none" w="sm" len="sm"/>
            <a:tailEnd type="none" w="sm" len="sm"/>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8273"/>
                                        </p:tgtEl>
                                        <p:attrNameLst>
                                          <p:attrName>style.visibility</p:attrName>
                                        </p:attrNameLst>
                                      </p:cBhvr>
                                      <p:to>
                                        <p:strVal val="visible"/>
                                      </p:to>
                                    </p:set>
                                    <p:animEffect transition="in" filter="fade">
                                      <p:cBhvr>
                                        <p:cTn id="7" dur="500"/>
                                        <p:tgtEl>
                                          <p:spTgt spid="4782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8271"/>
                                        </p:tgtEl>
                                        <p:attrNameLst>
                                          <p:attrName>style.visibility</p:attrName>
                                        </p:attrNameLst>
                                      </p:cBhvr>
                                      <p:to>
                                        <p:strVal val="visible"/>
                                      </p:to>
                                    </p:set>
                                    <p:animEffect transition="in" filter="fade">
                                      <p:cBhvr>
                                        <p:cTn id="12" dur="500"/>
                                        <p:tgtEl>
                                          <p:spTgt spid="4782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8272"/>
                                        </p:tgtEl>
                                        <p:attrNameLst>
                                          <p:attrName>style.visibility</p:attrName>
                                        </p:attrNameLst>
                                      </p:cBhvr>
                                      <p:to>
                                        <p:strVal val="visible"/>
                                      </p:to>
                                    </p:set>
                                    <p:animEffect transition="in" filter="fade">
                                      <p:cBhvr>
                                        <p:cTn id="17" dur="500"/>
                                        <p:tgtEl>
                                          <p:spTgt spid="4782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8212"/>
                                        </p:tgtEl>
                                        <p:attrNameLst>
                                          <p:attrName>style.visibility</p:attrName>
                                        </p:attrNameLst>
                                      </p:cBhvr>
                                      <p:to>
                                        <p:strVal val="visible"/>
                                      </p:to>
                                    </p:set>
                                    <p:animEffect transition="in" filter="fade">
                                      <p:cBhvr>
                                        <p:cTn id="22" dur="500"/>
                                        <p:tgtEl>
                                          <p:spTgt spid="478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2" grpId="0" animBg="1"/>
      <p:bldP spid="478271" grpId="0" animBg="1"/>
      <p:bldP spid="478272" grpId="0" animBg="1"/>
      <p:bldP spid="4782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26"/>
          <p:cNvSpPr>
            <a:spLocks noGrp="1" noChangeArrowheads="1"/>
          </p:cNvSpPr>
          <p:nvPr>
            <p:ph type="title"/>
          </p:nvPr>
        </p:nvSpPr>
        <p:spPr>
          <a:xfrm>
            <a:off x="685800" y="228600"/>
            <a:ext cx="7772400" cy="1143000"/>
          </a:xfrm>
        </p:spPr>
        <p:txBody>
          <a:bodyPr/>
          <a:lstStyle/>
          <a:p>
            <a:r>
              <a:rPr lang="en-US" smtClean="0"/>
              <a:t>PXI Timing and Triggering</a:t>
            </a:r>
          </a:p>
        </p:txBody>
      </p:sp>
      <p:grpSp>
        <p:nvGrpSpPr>
          <p:cNvPr id="2" name="Group 1076"/>
          <p:cNvGrpSpPr>
            <a:grpSpLocks/>
          </p:cNvGrpSpPr>
          <p:nvPr/>
        </p:nvGrpSpPr>
        <p:grpSpPr bwMode="auto">
          <a:xfrm>
            <a:off x="330200" y="4013200"/>
            <a:ext cx="8661400" cy="1676400"/>
            <a:chOff x="208" y="2528"/>
            <a:chExt cx="5456" cy="1056"/>
          </a:xfrm>
        </p:grpSpPr>
        <p:grpSp>
          <p:nvGrpSpPr>
            <p:cNvPr id="13353" name="Group 1060"/>
            <p:cNvGrpSpPr>
              <a:grpSpLocks/>
            </p:cNvGrpSpPr>
            <p:nvPr/>
          </p:nvGrpSpPr>
          <p:grpSpPr bwMode="auto">
            <a:xfrm>
              <a:off x="208" y="2528"/>
              <a:ext cx="5249" cy="1056"/>
              <a:chOff x="208" y="2528"/>
              <a:chExt cx="5249" cy="1056"/>
            </a:xfrm>
          </p:grpSpPr>
          <p:grpSp>
            <p:nvGrpSpPr>
              <p:cNvPr id="13355" name="Group 1061"/>
              <p:cNvGrpSpPr>
                <a:grpSpLocks/>
              </p:cNvGrpSpPr>
              <p:nvPr/>
            </p:nvGrpSpPr>
            <p:grpSpPr bwMode="auto">
              <a:xfrm>
                <a:off x="208" y="2528"/>
                <a:ext cx="5249" cy="1056"/>
                <a:chOff x="208" y="2528"/>
                <a:chExt cx="5249" cy="1056"/>
              </a:xfrm>
            </p:grpSpPr>
            <p:sp>
              <p:nvSpPr>
                <p:cNvPr id="13357" name="AutoShape 1062"/>
                <p:cNvSpPr>
                  <a:spLocks noChangeArrowheads="1"/>
                </p:cNvSpPr>
                <p:nvPr/>
              </p:nvSpPr>
              <p:spPr bwMode="auto">
                <a:xfrm>
                  <a:off x="208" y="3323"/>
                  <a:ext cx="5249" cy="261"/>
                </a:xfrm>
                <a:prstGeom prst="leftArrow">
                  <a:avLst>
                    <a:gd name="adj1" fmla="val 75009"/>
                    <a:gd name="adj2" fmla="val 74392"/>
                  </a:avLst>
                </a:prstGeom>
                <a:solidFill>
                  <a:schemeClr val="accent1"/>
                </a:solidFill>
                <a:ln w="9525">
                  <a:noFill/>
                  <a:miter lim="800000"/>
                  <a:headEnd/>
                  <a:tailEnd/>
                </a:ln>
              </p:spPr>
              <p:txBody>
                <a:bodyPr wrap="none" anchor="ctr"/>
                <a:lstStyle/>
                <a:p>
                  <a:endParaRPr lang="en-US"/>
                </a:p>
              </p:txBody>
            </p:sp>
            <p:sp>
              <p:nvSpPr>
                <p:cNvPr id="13358" name="Line 1063"/>
                <p:cNvSpPr>
                  <a:spLocks noChangeShapeType="1"/>
                </p:cNvSpPr>
                <p:nvPr/>
              </p:nvSpPr>
              <p:spPr bwMode="auto">
                <a:xfrm>
                  <a:off x="2496" y="2543"/>
                  <a:ext cx="0" cy="827"/>
                </a:xfrm>
                <a:prstGeom prst="line">
                  <a:avLst/>
                </a:prstGeom>
                <a:noFill/>
                <a:ln w="25400">
                  <a:solidFill>
                    <a:schemeClr val="tx1"/>
                  </a:solidFill>
                  <a:round/>
                  <a:headEnd type="stealth" w="med" len="lg"/>
                  <a:tailEnd type="stealth" w="med" len="lg"/>
                </a:ln>
              </p:spPr>
              <p:txBody>
                <a:bodyPr wrap="none" anchor="ctr"/>
                <a:lstStyle/>
                <a:p>
                  <a:endParaRPr lang="en-US"/>
                </a:p>
              </p:txBody>
            </p:sp>
            <p:sp>
              <p:nvSpPr>
                <p:cNvPr id="13359" name="Line 1064"/>
                <p:cNvSpPr>
                  <a:spLocks noChangeShapeType="1"/>
                </p:cNvSpPr>
                <p:nvPr/>
              </p:nvSpPr>
              <p:spPr bwMode="auto">
                <a:xfrm>
                  <a:off x="1632" y="2543"/>
                  <a:ext cx="0" cy="827"/>
                </a:xfrm>
                <a:prstGeom prst="line">
                  <a:avLst/>
                </a:prstGeom>
                <a:noFill/>
                <a:ln w="25400">
                  <a:solidFill>
                    <a:schemeClr val="tx1"/>
                  </a:solidFill>
                  <a:round/>
                  <a:headEnd type="stealth" w="med" len="lg"/>
                  <a:tailEnd type="stealth" w="med" len="lg"/>
                </a:ln>
              </p:spPr>
              <p:txBody>
                <a:bodyPr wrap="none" anchor="ctr"/>
                <a:lstStyle/>
                <a:p>
                  <a:endParaRPr lang="en-US"/>
                </a:p>
              </p:txBody>
            </p:sp>
            <p:sp>
              <p:nvSpPr>
                <p:cNvPr id="13360" name="Line 1065"/>
                <p:cNvSpPr>
                  <a:spLocks noChangeShapeType="1"/>
                </p:cNvSpPr>
                <p:nvPr/>
              </p:nvSpPr>
              <p:spPr bwMode="auto">
                <a:xfrm>
                  <a:off x="669" y="2529"/>
                  <a:ext cx="0" cy="841"/>
                </a:xfrm>
                <a:prstGeom prst="line">
                  <a:avLst/>
                </a:prstGeom>
                <a:noFill/>
                <a:ln w="25400">
                  <a:solidFill>
                    <a:schemeClr val="tx1"/>
                  </a:solidFill>
                  <a:round/>
                  <a:headEnd type="stealth" w="med" len="lg"/>
                  <a:tailEnd type="stealth" w="med" len="lg"/>
                </a:ln>
              </p:spPr>
              <p:txBody>
                <a:bodyPr wrap="none" anchor="ctr"/>
                <a:lstStyle/>
                <a:p>
                  <a:endParaRPr lang="en-US"/>
                </a:p>
              </p:txBody>
            </p:sp>
            <p:sp>
              <p:nvSpPr>
                <p:cNvPr id="13361" name="Line 1066"/>
                <p:cNvSpPr>
                  <a:spLocks noChangeShapeType="1"/>
                </p:cNvSpPr>
                <p:nvPr/>
              </p:nvSpPr>
              <p:spPr bwMode="auto">
                <a:xfrm>
                  <a:off x="3888" y="2543"/>
                  <a:ext cx="0" cy="827"/>
                </a:xfrm>
                <a:prstGeom prst="line">
                  <a:avLst/>
                </a:prstGeom>
                <a:noFill/>
                <a:ln w="25400">
                  <a:solidFill>
                    <a:schemeClr val="tx1"/>
                  </a:solidFill>
                  <a:round/>
                  <a:headEnd type="stealth" w="med" len="lg"/>
                  <a:tailEnd type="stealth" w="med" len="lg"/>
                </a:ln>
              </p:spPr>
              <p:txBody>
                <a:bodyPr wrap="none" anchor="ctr"/>
                <a:lstStyle/>
                <a:p>
                  <a:endParaRPr lang="en-US"/>
                </a:p>
              </p:txBody>
            </p:sp>
            <p:sp>
              <p:nvSpPr>
                <p:cNvPr id="13362" name="Line 1067"/>
                <p:cNvSpPr>
                  <a:spLocks noChangeShapeType="1"/>
                </p:cNvSpPr>
                <p:nvPr/>
              </p:nvSpPr>
              <p:spPr bwMode="auto">
                <a:xfrm>
                  <a:off x="4560" y="2529"/>
                  <a:ext cx="0" cy="841"/>
                </a:xfrm>
                <a:prstGeom prst="line">
                  <a:avLst/>
                </a:prstGeom>
                <a:noFill/>
                <a:ln w="25400">
                  <a:solidFill>
                    <a:schemeClr val="tx1"/>
                  </a:solidFill>
                  <a:round/>
                  <a:headEnd type="stealth" w="med" len="lg"/>
                  <a:tailEnd type="stealth" w="med" len="lg"/>
                </a:ln>
              </p:spPr>
              <p:txBody>
                <a:bodyPr wrap="none" anchor="ctr"/>
                <a:lstStyle/>
                <a:p>
                  <a:endParaRPr lang="en-US"/>
                </a:p>
              </p:txBody>
            </p:sp>
            <p:sp>
              <p:nvSpPr>
                <p:cNvPr id="13363" name="Line 1068"/>
                <p:cNvSpPr>
                  <a:spLocks noChangeShapeType="1"/>
                </p:cNvSpPr>
                <p:nvPr/>
              </p:nvSpPr>
              <p:spPr bwMode="auto">
                <a:xfrm>
                  <a:off x="5232" y="2528"/>
                  <a:ext cx="0" cy="841"/>
                </a:xfrm>
                <a:prstGeom prst="line">
                  <a:avLst/>
                </a:prstGeom>
                <a:noFill/>
                <a:ln w="25400">
                  <a:solidFill>
                    <a:schemeClr val="tx1"/>
                  </a:solidFill>
                  <a:round/>
                  <a:headEnd type="stealth" w="med" len="lg"/>
                  <a:tailEnd type="stealth" w="med" len="lg"/>
                </a:ln>
              </p:spPr>
              <p:txBody>
                <a:bodyPr wrap="none" anchor="ctr"/>
                <a:lstStyle/>
                <a:p>
                  <a:endParaRPr lang="en-US"/>
                </a:p>
              </p:txBody>
            </p:sp>
          </p:grpSp>
          <p:sp>
            <p:nvSpPr>
              <p:cNvPr id="13356" name="Text Box 1069"/>
              <p:cNvSpPr txBox="1">
                <a:spLocks noChangeArrowheads="1"/>
              </p:cNvSpPr>
              <p:nvPr/>
            </p:nvSpPr>
            <p:spPr bwMode="auto">
              <a:xfrm>
                <a:off x="2476" y="3335"/>
                <a:ext cx="1413" cy="231"/>
              </a:xfrm>
              <a:prstGeom prst="rect">
                <a:avLst/>
              </a:prstGeom>
              <a:noFill/>
              <a:ln w="9525">
                <a:noFill/>
                <a:miter lim="800000"/>
                <a:headEnd/>
                <a:tailEnd/>
              </a:ln>
            </p:spPr>
            <p:txBody>
              <a:bodyPr wrap="none">
                <a:spAutoFit/>
              </a:bodyPr>
              <a:lstStyle/>
              <a:p>
                <a:pPr eaLnBrk="0" hangingPunct="0"/>
                <a:r>
                  <a:rPr lang="en-US" sz="1800">
                    <a:latin typeface="Arial" pitchFamily="34" charset="0"/>
                  </a:rPr>
                  <a:t>PXI Trigger Bus 0..7</a:t>
                </a:r>
              </a:p>
            </p:txBody>
          </p:sp>
        </p:grpSp>
        <p:sp>
          <p:nvSpPr>
            <p:cNvPr id="13354" name="AutoShape 1028"/>
            <p:cNvSpPr>
              <a:spLocks noChangeArrowheads="1"/>
            </p:cNvSpPr>
            <p:nvPr/>
          </p:nvSpPr>
          <p:spPr bwMode="auto">
            <a:xfrm>
              <a:off x="5457" y="3313"/>
              <a:ext cx="207" cy="261"/>
            </a:xfrm>
            <a:prstGeom prst="rightArrow">
              <a:avLst>
                <a:gd name="adj1" fmla="val 75009"/>
                <a:gd name="adj2" fmla="val 100000"/>
              </a:avLst>
            </a:prstGeom>
            <a:solidFill>
              <a:schemeClr val="accent1"/>
            </a:solidFill>
            <a:ln w="9525">
              <a:noFill/>
              <a:miter lim="800000"/>
              <a:headEnd/>
              <a:tailEnd/>
            </a:ln>
          </p:spPr>
          <p:txBody>
            <a:bodyPr wrap="none" anchor="ctr"/>
            <a:lstStyle/>
            <a:p>
              <a:endParaRPr lang="en-US"/>
            </a:p>
          </p:txBody>
        </p:sp>
      </p:grpSp>
      <p:sp>
        <p:nvSpPr>
          <p:cNvPr id="13316" name="Rectangle 1029"/>
          <p:cNvSpPr>
            <a:spLocks noChangeArrowheads="1"/>
          </p:cNvSpPr>
          <p:nvPr/>
        </p:nvSpPr>
        <p:spPr bwMode="blackWhite">
          <a:xfrm>
            <a:off x="581025" y="2451100"/>
            <a:ext cx="1087438" cy="1573213"/>
          </a:xfrm>
          <a:prstGeom prst="rect">
            <a:avLst/>
          </a:prstGeom>
          <a:solidFill>
            <a:schemeClr val="bg2"/>
          </a:solidFill>
          <a:ln w="12700">
            <a:solidFill>
              <a:schemeClr val="tx1"/>
            </a:solidFill>
            <a:miter lim="800000"/>
            <a:headEnd/>
            <a:tailEnd/>
          </a:ln>
        </p:spPr>
        <p:txBody>
          <a:bodyPr wrap="none" anchor="ctr"/>
          <a:lstStyle/>
          <a:p>
            <a:pPr eaLnBrk="0" hangingPunct="0"/>
            <a:endParaRPr lang="en-US" sz="2400">
              <a:latin typeface="Times New Roman" pitchFamily="18" charset="0"/>
            </a:endParaRPr>
          </a:p>
        </p:txBody>
      </p:sp>
      <p:sp>
        <p:nvSpPr>
          <p:cNvPr id="13317" name="Rectangle 1030"/>
          <p:cNvSpPr>
            <a:spLocks noChangeArrowheads="1"/>
          </p:cNvSpPr>
          <p:nvPr/>
        </p:nvSpPr>
        <p:spPr bwMode="auto">
          <a:xfrm rot="-5400000">
            <a:off x="539750" y="2349500"/>
            <a:ext cx="1181100" cy="1695450"/>
          </a:xfrm>
          <a:prstGeom prst="rect">
            <a:avLst/>
          </a:prstGeom>
          <a:noFill/>
          <a:ln w="9525">
            <a:noFill/>
            <a:miter lim="800000"/>
            <a:headEnd/>
            <a:tailEnd/>
          </a:ln>
        </p:spPr>
        <p:txBody>
          <a:bodyPr wrap="none" lIns="92075" tIns="46038" rIns="92075" bIns="46038" anchor="ctr"/>
          <a:lstStyle/>
          <a:p>
            <a:pPr eaLnBrk="0" hangingPunct="0">
              <a:lnSpc>
                <a:spcPct val="88000"/>
              </a:lnSpc>
            </a:pPr>
            <a:r>
              <a:rPr lang="en-US" sz="2000" b="1">
                <a:latin typeface="Arial" pitchFamily="34" charset="0"/>
              </a:rPr>
              <a:t>System</a:t>
            </a:r>
          </a:p>
          <a:p>
            <a:pPr eaLnBrk="0" hangingPunct="0">
              <a:lnSpc>
                <a:spcPct val="88000"/>
              </a:lnSpc>
            </a:pPr>
            <a:r>
              <a:rPr lang="en-US" sz="2000" b="1">
                <a:latin typeface="Arial" pitchFamily="34" charset="0"/>
              </a:rPr>
              <a:t>Controller</a:t>
            </a:r>
          </a:p>
        </p:txBody>
      </p:sp>
      <p:grpSp>
        <p:nvGrpSpPr>
          <p:cNvPr id="5" name="Group 1031"/>
          <p:cNvGrpSpPr>
            <a:grpSpLocks/>
          </p:cNvGrpSpPr>
          <p:nvPr/>
        </p:nvGrpSpPr>
        <p:grpSpPr bwMode="auto">
          <a:xfrm>
            <a:off x="2709863" y="1747838"/>
            <a:ext cx="5672137" cy="766762"/>
            <a:chOff x="1707" y="1104"/>
            <a:chExt cx="3573" cy="483"/>
          </a:xfrm>
        </p:grpSpPr>
        <p:sp>
          <p:nvSpPr>
            <p:cNvPr id="13345" name="Freeform 1032"/>
            <p:cNvSpPr>
              <a:spLocks/>
            </p:cNvSpPr>
            <p:nvPr/>
          </p:nvSpPr>
          <p:spPr bwMode="auto">
            <a:xfrm>
              <a:off x="3447" y="1144"/>
              <a:ext cx="1209" cy="422"/>
            </a:xfrm>
            <a:custGeom>
              <a:avLst/>
              <a:gdLst>
                <a:gd name="T0" fmla="*/ 0 w 1336"/>
                <a:gd name="T1" fmla="*/ 0 h 499"/>
                <a:gd name="T2" fmla="*/ 0 w 1336"/>
                <a:gd name="T3" fmla="*/ 171 h 499"/>
                <a:gd name="T4" fmla="*/ 1335 w 1336"/>
                <a:gd name="T5" fmla="*/ 171 h 499"/>
                <a:gd name="T6" fmla="*/ 1335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0" y="0"/>
                  </a:moveTo>
                  <a:lnTo>
                    <a:pt x="0" y="171"/>
                  </a:lnTo>
                  <a:lnTo>
                    <a:pt x="1335" y="171"/>
                  </a:lnTo>
                  <a:lnTo>
                    <a:pt x="1335" y="498"/>
                  </a:lnTo>
                </a:path>
              </a:pathLst>
            </a:custGeom>
            <a:noFill/>
            <a:ln w="38100" cap="rnd">
              <a:solidFill>
                <a:schemeClr val="accent1"/>
              </a:solidFill>
              <a:round/>
              <a:headEnd type="none" w="sm" len="sm"/>
              <a:tailEnd type="stealth" w="med" len="lg"/>
            </a:ln>
          </p:spPr>
          <p:txBody>
            <a:bodyPr/>
            <a:lstStyle/>
            <a:p>
              <a:endParaRPr lang="en-US"/>
            </a:p>
          </p:txBody>
        </p:sp>
        <p:grpSp>
          <p:nvGrpSpPr>
            <p:cNvPr id="13346" name="Group 1033"/>
            <p:cNvGrpSpPr>
              <a:grpSpLocks/>
            </p:cNvGrpSpPr>
            <p:nvPr/>
          </p:nvGrpSpPr>
          <p:grpSpPr bwMode="auto">
            <a:xfrm>
              <a:off x="1707" y="1104"/>
              <a:ext cx="3573" cy="483"/>
              <a:chOff x="1707" y="1101"/>
              <a:chExt cx="3573" cy="483"/>
            </a:xfrm>
          </p:grpSpPr>
          <p:sp>
            <p:nvSpPr>
              <p:cNvPr id="13347" name="Freeform 1034"/>
              <p:cNvSpPr>
                <a:spLocks/>
              </p:cNvSpPr>
              <p:nvPr/>
            </p:nvSpPr>
            <p:spPr bwMode="auto">
              <a:xfrm>
                <a:off x="1707" y="1144"/>
                <a:ext cx="1336" cy="422"/>
              </a:xfrm>
              <a:custGeom>
                <a:avLst/>
                <a:gdLst>
                  <a:gd name="T0" fmla="*/ 1335 w 1336"/>
                  <a:gd name="T1" fmla="*/ 0 h 499"/>
                  <a:gd name="T2" fmla="*/ 1335 w 1336"/>
                  <a:gd name="T3" fmla="*/ 171 h 499"/>
                  <a:gd name="T4" fmla="*/ 0 w 1336"/>
                  <a:gd name="T5" fmla="*/ 171 h 499"/>
                  <a:gd name="T6" fmla="*/ 0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1335" y="0"/>
                    </a:moveTo>
                    <a:lnTo>
                      <a:pt x="1335" y="171"/>
                    </a:lnTo>
                    <a:lnTo>
                      <a:pt x="0" y="171"/>
                    </a:lnTo>
                    <a:lnTo>
                      <a:pt x="0" y="498"/>
                    </a:lnTo>
                  </a:path>
                </a:pathLst>
              </a:custGeom>
              <a:noFill/>
              <a:ln w="38100" cap="rnd">
                <a:solidFill>
                  <a:schemeClr val="accent1"/>
                </a:solidFill>
                <a:round/>
                <a:headEnd type="none" w="sm" len="sm"/>
                <a:tailEnd type="stealth" w="med" len="lg"/>
              </a:ln>
            </p:spPr>
            <p:txBody>
              <a:bodyPr/>
              <a:lstStyle/>
              <a:p>
                <a:endParaRPr lang="en-US"/>
              </a:p>
            </p:txBody>
          </p:sp>
          <p:sp>
            <p:nvSpPr>
              <p:cNvPr id="13348" name="Freeform 1035"/>
              <p:cNvSpPr>
                <a:spLocks/>
              </p:cNvSpPr>
              <p:nvPr/>
            </p:nvSpPr>
            <p:spPr bwMode="auto">
              <a:xfrm>
                <a:off x="2524" y="1144"/>
                <a:ext cx="624" cy="437"/>
              </a:xfrm>
              <a:custGeom>
                <a:avLst/>
                <a:gdLst>
                  <a:gd name="T0" fmla="*/ 623 w 624"/>
                  <a:gd name="T1" fmla="*/ 0 h 551"/>
                  <a:gd name="T2" fmla="*/ 623 w 624"/>
                  <a:gd name="T3" fmla="*/ 297 h 551"/>
                  <a:gd name="T4" fmla="*/ 0 w 624"/>
                  <a:gd name="T5" fmla="*/ 297 h 551"/>
                  <a:gd name="T6" fmla="*/ 0 w 624"/>
                  <a:gd name="T7" fmla="*/ 550 h 551"/>
                  <a:gd name="T8" fmla="*/ 0 60000 65536"/>
                  <a:gd name="T9" fmla="*/ 0 60000 65536"/>
                  <a:gd name="T10" fmla="*/ 0 60000 65536"/>
                  <a:gd name="T11" fmla="*/ 0 60000 65536"/>
                  <a:gd name="T12" fmla="*/ 0 w 624"/>
                  <a:gd name="T13" fmla="*/ 0 h 551"/>
                  <a:gd name="T14" fmla="*/ 624 w 624"/>
                  <a:gd name="T15" fmla="*/ 551 h 551"/>
                </a:gdLst>
                <a:ahLst/>
                <a:cxnLst>
                  <a:cxn ang="T8">
                    <a:pos x="T0" y="T1"/>
                  </a:cxn>
                  <a:cxn ang="T9">
                    <a:pos x="T2" y="T3"/>
                  </a:cxn>
                  <a:cxn ang="T10">
                    <a:pos x="T4" y="T5"/>
                  </a:cxn>
                  <a:cxn ang="T11">
                    <a:pos x="T6" y="T7"/>
                  </a:cxn>
                </a:cxnLst>
                <a:rect l="T12" t="T13" r="T14" b="T15"/>
                <a:pathLst>
                  <a:path w="624" h="551">
                    <a:moveTo>
                      <a:pt x="623" y="0"/>
                    </a:moveTo>
                    <a:lnTo>
                      <a:pt x="623" y="297"/>
                    </a:lnTo>
                    <a:lnTo>
                      <a:pt x="0" y="297"/>
                    </a:lnTo>
                    <a:lnTo>
                      <a:pt x="0" y="550"/>
                    </a:lnTo>
                  </a:path>
                </a:pathLst>
              </a:custGeom>
              <a:noFill/>
              <a:ln w="38100" cap="rnd">
                <a:solidFill>
                  <a:schemeClr val="accent1"/>
                </a:solidFill>
                <a:round/>
                <a:headEnd type="none" w="sm" len="sm"/>
                <a:tailEnd type="stealth" w="med" len="lg"/>
              </a:ln>
            </p:spPr>
            <p:txBody>
              <a:bodyPr/>
              <a:lstStyle/>
              <a:p>
                <a:endParaRPr lang="en-US"/>
              </a:p>
            </p:txBody>
          </p:sp>
          <p:sp>
            <p:nvSpPr>
              <p:cNvPr id="13349" name="Freeform 1036"/>
              <p:cNvSpPr>
                <a:spLocks/>
              </p:cNvSpPr>
              <p:nvPr/>
            </p:nvSpPr>
            <p:spPr bwMode="auto">
              <a:xfrm>
                <a:off x="3356" y="1144"/>
                <a:ext cx="532" cy="437"/>
              </a:xfrm>
              <a:custGeom>
                <a:avLst/>
                <a:gdLst>
                  <a:gd name="T0" fmla="*/ 0 w 624"/>
                  <a:gd name="T1" fmla="*/ 0 h 564"/>
                  <a:gd name="T2" fmla="*/ 0 w 624"/>
                  <a:gd name="T3" fmla="*/ 304 h 564"/>
                  <a:gd name="T4" fmla="*/ 623 w 624"/>
                  <a:gd name="T5" fmla="*/ 304 h 564"/>
                  <a:gd name="T6" fmla="*/ 623 w 624"/>
                  <a:gd name="T7" fmla="*/ 563 h 564"/>
                  <a:gd name="T8" fmla="*/ 0 60000 65536"/>
                  <a:gd name="T9" fmla="*/ 0 60000 65536"/>
                  <a:gd name="T10" fmla="*/ 0 60000 65536"/>
                  <a:gd name="T11" fmla="*/ 0 60000 65536"/>
                  <a:gd name="T12" fmla="*/ 0 w 624"/>
                  <a:gd name="T13" fmla="*/ 0 h 564"/>
                  <a:gd name="T14" fmla="*/ 624 w 624"/>
                  <a:gd name="T15" fmla="*/ 564 h 564"/>
                </a:gdLst>
                <a:ahLst/>
                <a:cxnLst>
                  <a:cxn ang="T8">
                    <a:pos x="T0" y="T1"/>
                  </a:cxn>
                  <a:cxn ang="T9">
                    <a:pos x="T2" y="T3"/>
                  </a:cxn>
                  <a:cxn ang="T10">
                    <a:pos x="T4" y="T5"/>
                  </a:cxn>
                  <a:cxn ang="T11">
                    <a:pos x="T6" y="T7"/>
                  </a:cxn>
                </a:cxnLst>
                <a:rect l="T12" t="T13" r="T14" b="T15"/>
                <a:pathLst>
                  <a:path w="624" h="564">
                    <a:moveTo>
                      <a:pt x="0" y="0"/>
                    </a:moveTo>
                    <a:lnTo>
                      <a:pt x="0" y="304"/>
                    </a:lnTo>
                    <a:lnTo>
                      <a:pt x="623" y="304"/>
                    </a:lnTo>
                    <a:lnTo>
                      <a:pt x="623" y="563"/>
                    </a:lnTo>
                  </a:path>
                </a:pathLst>
              </a:custGeom>
              <a:noFill/>
              <a:ln w="38100" cap="rnd">
                <a:solidFill>
                  <a:schemeClr val="accent1"/>
                </a:solidFill>
                <a:round/>
                <a:headEnd type="none" w="sm" len="sm"/>
                <a:tailEnd type="stealth" w="med" len="lg"/>
              </a:ln>
            </p:spPr>
            <p:txBody>
              <a:bodyPr/>
              <a:lstStyle/>
              <a:p>
                <a:endParaRPr lang="en-US"/>
              </a:p>
            </p:txBody>
          </p:sp>
          <p:sp>
            <p:nvSpPr>
              <p:cNvPr id="13350" name="Line 1037"/>
              <p:cNvSpPr>
                <a:spLocks noChangeShapeType="1"/>
              </p:cNvSpPr>
              <p:nvPr/>
            </p:nvSpPr>
            <p:spPr bwMode="auto">
              <a:xfrm flipV="1">
                <a:off x="2023" y="1289"/>
                <a:ext cx="912" cy="0"/>
              </a:xfrm>
              <a:prstGeom prst="line">
                <a:avLst/>
              </a:prstGeom>
              <a:noFill/>
              <a:ln w="38100">
                <a:solidFill>
                  <a:schemeClr val="accent1"/>
                </a:solidFill>
                <a:round/>
                <a:headEnd type="none" w="sm" len="sm"/>
                <a:tailEnd type="triangle" w="lg" len="med"/>
              </a:ln>
            </p:spPr>
            <p:txBody>
              <a:bodyPr wrap="none" anchor="ctr"/>
              <a:lstStyle/>
              <a:p>
                <a:endParaRPr lang="en-US"/>
              </a:p>
            </p:txBody>
          </p:sp>
          <p:sp>
            <p:nvSpPr>
              <p:cNvPr id="13351" name="Freeform 1038"/>
              <p:cNvSpPr>
                <a:spLocks/>
              </p:cNvSpPr>
              <p:nvPr/>
            </p:nvSpPr>
            <p:spPr bwMode="auto">
              <a:xfrm>
                <a:off x="3408" y="1200"/>
                <a:ext cx="1872" cy="384"/>
              </a:xfrm>
              <a:custGeom>
                <a:avLst/>
                <a:gdLst>
                  <a:gd name="T0" fmla="*/ 0 w 1336"/>
                  <a:gd name="T1" fmla="*/ 0 h 499"/>
                  <a:gd name="T2" fmla="*/ 0 w 1336"/>
                  <a:gd name="T3" fmla="*/ 171 h 499"/>
                  <a:gd name="T4" fmla="*/ 1335 w 1336"/>
                  <a:gd name="T5" fmla="*/ 171 h 499"/>
                  <a:gd name="T6" fmla="*/ 1335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0" y="0"/>
                    </a:moveTo>
                    <a:lnTo>
                      <a:pt x="0" y="171"/>
                    </a:lnTo>
                    <a:lnTo>
                      <a:pt x="1335" y="171"/>
                    </a:lnTo>
                    <a:lnTo>
                      <a:pt x="1335" y="498"/>
                    </a:lnTo>
                  </a:path>
                </a:pathLst>
              </a:custGeom>
              <a:noFill/>
              <a:ln w="38100" cap="rnd">
                <a:solidFill>
                  <a:schemeClr val="accent1"/>
                </a:solidFill>
                <a:round/>
                <a:headEnd type="none" w="sm" len="sm"/>
                <a:tailEnd type="stealth" w="med" len="lg"/>
              </a:ln>
            </p:spPr>
            <p:txBody>
              <a:bodyPr/>
              <a:lstStyle/>
              <a:p>
                <a:endParaRPr lang="en-US"/>
              </a:p>
            </p:txBody>
          </p:sp>
          <p:sp>
            <p:nvSpPr>
              <p:cNvPr id="13352" name="Rectangle 1039"/>
              <p:cNvSpPr>
                <a:spLocks noChangeArrowheads="1"/>
              </p:cNvSpPr>
              <p:nvPr/>
            </p:nvSpPr>
            <p:spPr bwMode="auto">
              <a:xfrm>
                <a:off x="2936" y="1101"/>
                <a:ext cx="620" cy="370"/>
              </a:xfrm>
              <a:prstGeom prst="rect">
                <a:avLst/>
              </a:prstGeom>
              <a:solidFill>
                <a:srgbClr val="33CCCC"/>
              </a:solidFill>
              <a:ln w="12700">
                <a:solidFill>
                  <a:schemeClr val="bg2"/>
                </a:solid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10 MHz</a:t>
                </a:r>
              </a:p>
              <a:p>
                <a:pPr eaLnBrk="0" hangingPunct="0">
                  <a:lnSpc>
                    <a:spcPct val="88000"/>
                  </a:lnSpc>
                </a:pPr>
                <a:r>
                  <a:rPr lang="en-US" sz="1800" b="1">
                    <a:latin typeface="Arial" pitchFamily="34" charset="0"/>
                  </a:rPr>
                  <a:t>CLK</a:t>
                </a:r>
              </a:p>
            </p:txBody>
          </p:sp>
        </p:grpSp>
      </p:grpSp>
      <p:grpSp>
        <p:nvGrpSpPr>
          <p:cNvPr id="7" name="Group 1040"/>
          <p:cNvGrpSpPr>
            <a:grpSpLocks/>
          </p:cNvGrpSpPr>
          <p:nvPr/>
        </p:nvGrpSpPr>
        <p:grpSpPr bwMode="auto">
          <a:xfrm>
            <a:off x="1752600" y="1219200"/>
            <a:ext cx="6586538" cy="2209800"/>
            <a:chOff x="1104" y="768"/>
            <a:chExt cx="4149" cy="1392"/>
          </a:xfrm>
        </p:grpSpPr>
        <p:sp>
          <p:nvSpPr>
            <p:cNvPr id="13340" name="Rectangle 1041"/>
            <p:cNvSpPr>
              <a:spLocks noChangeArrowheads="1"/>
            </p:cNvSpPr>
            <p:nvPr/>
          </p:nvSpPr>
          <p:spPr bwMode="auto">
            <a:xfrm>
              <a:off x="1104" y="768"/>
              <a:ext cx="1152" cy="194"/>
            </a:xfrm>
            <a:prstGeom prst="rect">
              <a:avLst/>
            </a:prstGeom>
            <a:noFill/>
            <a:ln w="9525">
              <a:noFill/>
              <a:miter lim="800000"/>
              <a:headEnd/>
              <a:tailEnd/>
            </a:ln>
          </p:spPr>
          <p:txBody>
            <a:bodyPr lIns="92075" tIns="46038" rIns="92075" bIns="46038">
              <a:spAutoFit/>
            </a:bodyPr>
            <a:lstStyle/>
            <a:p>
              <a:pPr eaLnBrk="0" hangingPunct="0">
                <a:lnSpc>
                  <a:spcPct val="88000"/>
                </a:lnSpc>
              </a:pPr>
              <a:r>
                <a:rPr lang="en-US">
                  <a:latin typeface="Arial" pitchFamily="34" charset="0"/>
                </a:rPr>
                <a:t>Star Trigger Bus</a:t>
              </a:r>
            </a:p>
          </p:txBody>
        </p:sp>
        <p:sp>
          <p:nvSpPr>
            <p:cNvPr id="13341" name="Freeform 1042"/>
            <p:cNvSpPr>
              <a:spLocks/>
            </p:cNvSpPr>
            <p:nvPr/>
          </p:nvSpPr>
          <p:spPr bwMode="auto">
            <a:xfrm>
              <a:off x="1298" y="1124"/>
              <a:ext cx="1171" cy="851"/>
            </a:xfrm>
            <a:custGeom>
              <a:avLst/>
              <a:gdLst>
                <a:gd name="T0" fmla="*/ 177 w 1089"/>
                <a:gd name="T1" fmla="*/ 850 h 851"/>
                <a:gd name="T2" fmla="*/ 0 w 1089"/>
                <a:gd name="T3" fmla="*/ 850 h 851"/>
                <a:gd name="T4" fmla="*/ 0 w 1089"/>
                <a:gd name="T5" fmla="*/ 0 h 851"/>
                <a:gd name="T6" fmla="*/ 1088 w 1089"/>
                <a:gd name="T7" fmla="*/ 0 h 851"/>
                <a:gd name="T8" fmla="*/ 1088 w 1089"/>
                <a:gd name="T9" fmla="*/ 476 h 851"/>
                <a:gd name="T10" fmla="*/ 1088 w 1089"/>
                <a:gd name="T11" fmla="*/ 489 h 851"/>
                <a:gd name="T12" fmla="*/ 0 60000 65536"/>
                <a:gd name="T13" fmla="*/ 0 60000 65536"/>
                <a:gd name="T14" fmla="*/ 0 60000 65536"/>
                <a:gd name="T15" fmla="*/ 0 60000 65536"/>
                <a:gd name="T16" fmla="*/ 0 60000 65536"/>
                <a:gd name="T17" fmla="*/ 0 60000 65536"/>
                <a:gd name="T18" fmla="*/ 0 w 1089"/>
                <a:gd name="T19" fmla="*/ 0 h 851"/>
                <a:gd name="T20" fmla="*/ 1089 w 1089"/>
                <a:gd name="T21" fmla="*/ 851 h 851"/>
              </a:gdLst>
              <a:ahLst/>
              <a:cxnLst>
                <a:cxn ang="T12">
                  <a:pos x="T0" y="T1"/>
                </a:cxn>
                <a:cxn ang="T13">
                  <a:pos x="T2" y="T3"/>
                </a:cxn>
                <a:cxn ang="T14">
                  <a:pos x="T4" y="T5"/>
                </a:cxn>
                <a:cxn ang="T15">
                  <a:pos x="T6" y="T7"/>
                </a:cxn>
                <a:cxn ang="T16">
                  <a:pos x="T8" y="T9"/>
                </a:cxn>
                <a:cxn ang="T17">
                  <a:pos x="T10" y="T11"/>
                </a:cxn>
              </a:cxnLst>
              <a:rect l="T18" t="T19" r="T20" b="T21"/>
              <a:pathLst>
                <a:path w="1089" h="851">
                  <a:moveTo>
                    <a:pt x="177" y="850"/>
                  </a:moveTo>
                  <a:lnTo>
                    <a:pt x="0" y="850"/>
                  </a:lnTo>
                  <a:lnTo>
                    <a:pt x="0" y="0"/>
                  </a:lnTo>
                  <a:lnTo>
                    <a:pt x="1088" y="0"/>
                  </a:lnTo>
                  <a:lnTo>
                    <a:pt x="1088" y="476"/>
                  </a:lnTo>
                  <a:lnTo>
                    <a:pt x="1088" y="489"/>
                  </a:lnTo>
                </a:path>
              </a:pathLst>
            </a:custGeom>
            <a:noFill/>
            <a:ln w="25400" cap="rnd">
              <a:solidFill>
                <a:schemeClr val="folHlink"/>
              </a:solidFill>
              <a:round/>
              <a:headEnd type="none" w="sm" len="sm"/>
              <a:tailEnd type="stealth" w="med" len="lg"/>
            </a:ln>
          </p:spPr>
          <p:txBody>
            <a:bodyPr/>
            <a:lstStyle/>
            <a:p>
              <a:endParaRPr lang="en-US"/>
            </a:p>
          </p:txBody>
        </p:sp>
        <p:sp>
          <p:nvSpPr>
            <p:cNvPr id="13342" name="Freeform 1043"/>
            <p:cNvSpPr>
              <a:spLocks/>
            </p:cNvSpPr>
            <p:nvPr/>
          </p:nvSpPr>
          <p:spPr bwMode="auto">
            <a:xfrm>
              <a:off x="1248" y="1074"/>
              <a:ext cx="2602" cy="963"/>
            </a:xfrm>
            <a:custGeom>
              <a:avLst/>
              <a:gdLst>
                <a:gd name="T0" fmla="*/ 238 w 2602"/>
                <a:gd name="T1" fmla="*/ 962 h 963"/>
                <a:gd name="T2" fmla="*/ 0 w 2602"/>
                <a:gd name="T3" fmla="*/ 962 h 963"/>
                <a:gd name="T4" fmla="*/ 0 w 2602"/>
                <a:gd name="T5" fmla="*/ 0 h 963"/>
                <a:gd name="T6" fmla="*/ 2601 w 2602"/>
                <a:gd name="T7" fmla="*/ 0 h 963"/>
                <a:gd name="T8" fmla="*/ 2601 w 2602"/>
                <a:gd name="T9" fmla="*/ 521 h 963"/>
                <a:gd name="T10" fmla="*/ 0 60000 65536"/>
                <a:gd name="T11" fmla="*/ 0 60000 65536"/>
                <a:gd name="T12" fmla="*/ 0 60000 65536"/>
                <a:gd name="T13" fmla="*/ 0 60000 65536"/>
                <a:gd name="T14" fmla="*/ 0 60000 65536"/>
                <a:gd name="T15" fmla="*/ 0 w 2602"/>
                <a:gd name="T16" fmla="*/ 0 h 963"/>
                <a:gd name="T17" fmla="*/ 2602 w 2602"/>
                <a:gd name="T18" fmla="*/ 963 h 963"/>
              </a:gdLst>
              <a:ahLst/>
              <a:cxnLst>
                <a:cxn ang="T10">
                  <a:pos x="T0" y="T1"/>
                </a:cxn>
                <a:cxn ang="T11">
                  <a:pos x="T2" y="T3"/>
                </a:cxn>
                <a:cxn ang="T12">
                  <a:pos x="T4" y="T5"/>
                </a:cxn>
                <a:cxn ang="T13">
                  <a:pos x="T6" y="T7"/>
                </a:cxn>
                <a:cxn ang="T14">
                  <a:pos x="T8" y="T9"/>
                </a:cxn>
              </a:cxnLst>
              <a:rect l="T15" t="T16" r="T17" b="T18"/>
              <a:pathLst>
                <a:path w="2602" h="963">
                  <a:moveTo>
                    <a:pt x="238" y="962"/>
                  </a:moveTo>
                  <a:lnTo>
                    <a:pt x="0" y="962"/>
                  </a:lnTo>
                  <a:lnTo>
                    <a:pt x="0" y="0"/>
                  </a:lnTo>
                  <a:lnTo>
                    <a:pt x="2601" y="0"/>
                  </a:lnTo>
                  <a:lnTo>
                    <a:pt x="2601" y="521"/>
                  </a:lnTo>
                </a:path>
              </a:pathLst>
            </a:custGeom>
            <a:noFill/>
            <a:ln w="25400" cap="rnd">
              <a:solidFill>
                <a:schemeClr val="folHlink"/>
              </a:solidFill>
              <a:round/>
              <a:headEnd type="none" w="sm" len="sm"/>
              <a:tailEnd type="stealth" w="med" len="lg"/>
            </a:ln>
          </p:spPr>
          <p:txBody>
            <a:bodyPr/>
            <a:lstStyle/>
            <a:p>
              <a:endParaRPr lang="en-US"/>
            </a:p>
          </p:txBody>
        </p:sp>
        <p:sp>
          <p:nvSpPr>
            <p:cNvPr id="13343" name="Freeform 1044"/>
            <p:cNvSpPr>
              <a:spLocks/>
            </p:cNvSpPr>
            <p:nvPr/>
          </p:nvSpPr>
          <p:spPr bwMode="auto">
            <a:xfrm>
              <a:off x="1190" y="1024"/>
              <a:ext cx="3439" cy="1076"/>
            </a:xfrm>
            <a:custGeom>
              <a:avLst/>
              <a:gdLst>
                <a:gd name="T0" fmla="*/ 287 w 3439"/>
                <a:gd name="T1" fmla="*/ 1075 h 1076"/>
                <a:gd name="T2" fmla="*/ 0 w 3439"/>
                <a:gd name="T3" fmla="*/ 1075 h 1076"/>
                <a:gd name="T4" fmla="*/ 0 w 3439"/>
                <a:gd name="T5" fmla="*/ 0 h 1076"/>
                <a:gd name="T6" fmla="*/ 3438 w 3439"/>
                <a:gd name="T7" fmla="*/ 0 h 1076"/>
                <a:gd name="T8" fmla="*/ 3438 w 3439"/>
                <a:gd name="T9" fmla="*/ 291 h 1076"/>
                <a:gd name="T10" fmla="*/ 3438 w 3439"/>
                <a:gd name="T11" fmla="*/ 557 h 1076"/>
                <a:gd name="T12" fmla="*/ 0 60000 65536"/>
                <a:gd name="T13" fmla="*/ 0 60000 65536"/>
                <a:gd name="T14" fmla="*/ 0 60000 65536"/>
                <a:gd name="T15" fmla="*/ 0 60000 65536"/>
                <a:gd name="T16" fmla="*/ 0 60000 65536"/>
                <a:gd name="T17" fmla="*/ 0 60000 65536"/>
                <a:gd name="T18" fmla="*/ 0 w 3439"/>
                <a:gd name="T19" fmla="*/ 0 h 1076"/>
                <a:gd name="T20" fmla="*/ 3439 w 3439"/>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3439" h="1076">
                  <a:moveTo>
                    <a:pt x="287" y="1075"/>
                  </a:moveTo>
                  <a:lnTo>
                    <a:pt x="0" y="1075"/>
                  </a:lnTo>
                  <a:lnTo>
                    <a:pt x="0" y="0"/>
                  </a:lnTo>
                  <a:lnTo>
                    <a:pt x="3438" y="0"/>
                  </a:lnTo>
                  <a:lnTo>
                    <a:pt x="3438" y="291"/>
                  </a:lnTo>
                  <a:lnTo>
                    <a:pt x="3438" y="557"/>
                  </a:lnTo>
                </a:path>
              </a:pathLst>
            </a:custGeom>
            <a:noFill/>
            <a:ln w="25400" cap="rnd">
              <a:solidFill>
                <a:schemeClr val="folHlink"/>
              </a:solidFill>
              <a:round/>
              <a:headEnd type="none" w="sm" len="sm"/>
              <a:tailEnd type="stealth" w="med" len="lg"/>
            </a:ln>
          </p:spPr>
          <p:txBody>
            <a:bodyPr/>
            <a:lstStyle/>
            <a:p>
              <a:endParaRPr lang="en-US"/>
            </a:p>
          </p:txBody>
        </p:sp>
        <p:sp>
          <p:nvSpPr>
            <p:cNvPr id="13344" name="Freeform 1045"/>
            <p:cNvSpPr>
              <a:spLocks/>
            </p:cNvSpPr>
            <p:nvPr/>
          </p:nvSpPr>
          <p:spPr bwMode="auto">
            <a:xfrm>
              <a:off x="1125" y="960"/>
              <a:ext cx="4128" cy="1200"/>
            </a:xfrm>
            <a:custGeom>
              <a:avLst/>
              <a:gdLst>
                <a:gd name="T0" fmla="*/ 287 w 3439"/>
                <a:gd name="T1" fmla="*/ 1075 h 1076"/>
                <a:gd name="T2" fmla="*/ 0 w 3439"/>
                <a:gd name="T3" fmla="*/ 1075 h 1076"/>
                <a:gd name="T4" fmla="*/ 0 w 3439"/>
                <a:gd name="T5" fmla="*/ 0 h 1076"/>
                <a:gd name="T6" fmla="*/ 3438 w 3439"/>
                <a:gd name="T7" fmla="*/ 0 h 1076"/>
                <a:gd name="T8" fmla="*/ 3438 w 3439"/>
                <a:gd name="T9" fmla="*/ 291 h 1076"/>
                <a:gd name="T10" fmla="*/ 3438 w 3439"/>
                <a:gd name="T11" fmla="*/ 557 h 1076"/>
                <a:gd name="T12" fmla="*/ 0 60000 65536"/>
                <a:gd name="T13" fmla="*/ 0 60000 65536"/>
                <a:gd name="T14" fmla="*/ 0 60000 65536"/>
                <a:gd name="T15" fmla="*/ 0 60000 65536"/>
                <a:gd name="T16" fmla="*/ 0 60000 65536"/>
                <a:gd name="T17" fmla="*/ 0 60000 65536"/>
                <a:gd name="T18" fmla="*/ 0 w 3439"/>
                <a:gd name="T19" fmla="*/ 0 h 1076"/>
                <a:gd name="T20" fmla="*/ 3439 w 3439"/>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3439" h="1076">
                  <a:moveTo>
                    <a:pt x="287" y="1075"/>
                  </a:moveTo>
                  <a:lnTo>
                    <a:pt x="0" y="1075"/>
                  </a:lnTo>
                  <a:lnTo>
                    <a:pt x="0" y="0"/>
                  </a:lnTo>
                  <a:lnTo>
                    <a:pt x="3438" y="0"/>
                  </a:lnTo>
                  <a:lnTo>
                    <a:pt x="3438" y="291"/>
                  </a:lnTo>
                  <a:lnTo>
                    <a:pt x="3438" y="557"/>
                  </a:lnTo>
                </a:path>
              </a:pathLst>
            </a:custGeom>
            <a:noFill/>
            <a:ln w="25400" cap="rnd">
              <a:solidFill>
                <a:schemeClr val="folHlink"/>
              </a:solidFill>
              <a:round/>
              <a:headEnd type="none" w="sm" len="sm"/>
              <a:tailEnd type="stealth" w="med" len="lg"/>
            </a:ln>
          </p:spPr>
          <p:txBody>
            <a:bodyPr/>
            <a:lstStyle/>
            <a:p>
              <a:endParaRPr lang="en-US"/>
            </a:p>
          </p:txBody>
        </p:sp>
      </p:grpSp>
      <p:sp>
        <p:nvSpPr>
          <p:cNvPr id="13320" name="Rectangle 1046"/>
          <p:cNvSpPr>
            <a:spLocks noChangeArrowheads="1"/>
          </p:cNvSpPr>
          <p:nvPr/>
        </p:nvSpPr>
        <p:spPr bwMode="blackWhite">
          <a:xfrm>
            <a:off x="2209800" y="2508250"/>
            <a:ext cx="860425" cy="1511300"/>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13321" name="Rectangle 1047"/>
          <p:cNvSpPr>
            <a:spLocks noChangeArrowheads="1"/>
          </p:cNvSpPr>
          <p:nvPr/>
        </p:nvSpPr>
        <p:spPr bwMode="auto">
          <a:xfrm rot="-5400000">
            <a:off x="2247900" y="2400300"/>
            <a:ext cx="704850" cy="1695450"/>
          </a:xfrm>
          <a:prstGeom prst="rect">
            <a:avLst/>
          </a:prstGeom>
          <a:noFill/>
          <a:ln w="9525">
            <a:noFill/>
            <a:miter lim="800000"/>
            <a:headEnd/>
            <a:tailEnd/>
          </a:ln>
        </p:spPr>
        <p:txBody>
          <a:bodyPr wrap="none" lIns="92075" tIns="46038" rIns="92075" bIns="46038" anchor="ctr"/>
          <a:lstStyle/>
          <a:p>
            <a:pPr eaLnBrk="0" hangingPunct="0">
              <a:lnSpc>
                <a:spcPct val="88000"/>
              </a:lnSpc>
            </a:pPr>
            <a:r>
              <a:rPr lang="en-US" sz="1800" b="1">
                <a:latin typeface="Arial" pitchFamily="34" charset="0"/>
              </a:rPr>
              <a:t>System</a:t>
            </a:r>
          </a:p>
          <a:p>
            <a:pPr eaLnBrk="0" hangingPunct="0">
              <a:lnSpc>
                <a:spcPct val="88000"/>
              </a:lnSpc>
            </a:pPr>
            <a:r>
              <a:rPr lang="en-US" sz="1800" b="1">
                <a:latin typeface="Arial" pitchFamily="34" charset="0"/>
              </a:rPr>
              <a:t>Timing Slot</a:t>
            </a:r>
          </a:p>
        </p:txBody>
      </p:sp>
      <p:grpSp>
        <p:nvGrpSpPr>
          <p:cNvPr id="13322" name="Group 1048"/>
          <p:cNvGrpSpPr>
            <a:grpSpLocks/>
          </p:cNvGrpSpPr>
          <p:nvPr/>
        </p:nvGrpSpPr>
        <p:grpSpPr bwMode="auto">
          <a:xfrm>
            <a:off x="3111500" y="2508250"/>
            <a:ext cx="1695450" cy="1511300"/>
            <a:chOff x="1960" y="1628"/>
            <a:chExt cx="1068" cy="952"/>
          </a:xfrm>
        </p:grpSpPr>
        <p:sp>
          <p:nvSpPr>
            <p:cNvPr id="13338" name="Rectangle 1049"/>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13339" name="Rectangle 1050"/>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Peripheral</a:t>
              </a:r>
            </a:p>
          </p:txBody>
        </p:sp>
      </p:grpSp>
      <p:grpSp>
        <p:nvGrpSpPr>
          <p:cNvPr id="13323" name="Group 1051"/>
          <p:cNvGrpSpPr>
            <a:grpSpLocks/>
          </p:cNvGrpSpPr>
          <p:nvPr/>
        </p:nvGrpSpPr>
        <p:grpSpPr bwMode="auto">
          <a:xfrm>
            <a:off x="5257800" y="2514600"/>
            <a:ext cx="1695450" cy="1511300"/>
            <a:chOff x="1960" y="1628"/>
            <a:chExt cx="1068" cy="952"/>
          </a:xfrm>
        </p:grpSpPr>
        <p:sp>
          <p:nvSpPr>
            <p:cNvPr id="13336" name="Rectangle 1052"/>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13337" name="Rectangle 1053"/>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Peripheral</a:t>
              </a:r>
            </a:p>
          </p:txBody>
        </p:sp>
      </p:grpSp>
      <p:grpSp>
        <p:nvGrpSpPr>
          <p:cNvPr id="13324" name="Group 1054"/>
          <p:cNvGrpSpPr>
            <a:grpSpLocks/>
          </p:cNvGrpSpPr>
          <p:nvPr/>
        </p:nvGrpSpPr>
        <p:grpSpPr bwMode="auto">
          <a:xfrm>
            <a:off x="6400800" y="2514600"/>
            <a:ext cx="1695450" cy="1511300"/>
            <a:chOff x="1960" y="1628"/>
            <a:chExt cx="1068" cy="952"/>
          </a:xfrm>
        </p:grpSpPr>
        <p:sp>
          <p:nvSpPr>
            <p:cNvPr id="13334" name="Rectangle 1055"/>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13335" name="Rectangle 1056"/>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Peripheral</a:t>
              </a:r>
            </a:p>
          </p:txBody>
        </p:sp>
      </p:grpSp>
      <p:grpSp>
        <p:nvGrpSpPr>
          <p:cNvPr id="13325" name="Group 1057"/>
          <p:cNvGrpSpPr>
            <a:grpSpLocks/>
          </p:cNvGrpSpPr>
          <p:nvPr/>
        </p:nvGrpSpPr>
        <p:grpSpPr bwMode="auto">
          <a:xfrm>
            <a:off x="7467600" y="2514600"/>
            <a:ext cx="1695450" cy="1511300"/>
            <a:chOff x="1960" y="1628"/>
            <a:chExt cx="1068" cy="952"/>
          </a:xfrm>
        </p:grpSpPr>
        <p:sp>
          <p:nvSpPr>
            <p:cNvPr id="13332" name="Rectangle 1058"/>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13333" name="Rectangle 1059"/>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Peripheral</a:t>
              </a:r>
            </a:p>
          </p:txBody>
        </p:sp>
      </p:grpSp>
      <p:grpSp>
        <p:nvGrpSpPr>
          <p:cNvPr id="12" name="Group 1070"/>
          <p:cNvGrpSpPr>
            <a:grpSpLocks/>
          </p:cNvGrpSpPr>
          <p:nvPr/>
        </p:nvGrpSpPr>
        <p:grpSpPr bwMode="auto">
          <a:xfrm>
            <a:off x="3059113" y="2559050"/>
            <a:ext cx="4887912" cy="336550"/>
            <a:chOff x="1927" y="1612"/>
            <a:chExt cx="3079" cy="212"/>
          </a:xfrm>
        </p:grpSpPr>
        <p:sp>
          <p:nvSpPr>
            <p:cNvPr id="13327" name="Line 1071"/>
            <p:cNvSpPr>
              <a:spLocks noChangeShapeType="1"/>
            </p:cNvSpPr>
            <p:nvPr/>
          </p:nvSpPr>
          <p:spPr bwMode="auto">
            <a:xfrm>
              <a:off x="1927" y="1824"/>
              <a:ext cx="336" cy="0"/>
            </a:xfrm>
            <a:prstGeom prst="line">
              <a:avLst/>
            </a:prstGeom>
            <a:noFill/>
            <a:ln w="38100">
              <a:solidFill>
                <a:schemeClr val="tx1"/>
              </a:solidFill>
              <a:round/>
              <a:headEnd type="triangle" w="med" len="med"/>
              <a:tailEnd type="triangle" w="med" len="med"/>
            </a:ln>
          </p:spPr>
          <p:txBody>
            <a:bodyPr wrap="none" anchor="ctr"/>
            <a:lstStyle/>
            <a:p>
              <a:endParaRPr lang="en-US"/>
            </a:p>
          </p:txBody>
        </p:sp>
        <p:sp>
          <p:nvSpPr>
            <p:cNvPr id="13328" name="Line 1072"/>
            <p:cNvSpPr>
              <a:spLocks noChangeShapeType="1"/>
            </p:cNvSpPr>
            <p:nvPr/>
          </p:nvSpPr>
          <p:spPr bwMode="auto">
            <a:xfrm>
              <a:off x="2736" y="1824"/>
              <a:ext cx="864" cy="0"/>
            </a:xfrm>
            <a:prstGeom prst="line">
              <a:avLst/>
            </a:prstGeom>
            <a:noFill/>
            <a:ln w="38100">
              <a:solidFill>
                <a:schemeClr val="tx1"/>
              </a:solidFill>
              <a:round/>
              <a:headEnd type="triangle" w="med" len="med"/>
              <a:tailEnd type="triangle" w="med" len="med"/>
            </a:ln>
          </p:spPr>
          <p:txBody>
            <a:bodyPr wrap="none" anchor="ctr"/>
            <a:lstStyle/>
            <a:p>
              <a:endParaRPr lang="en-US"/>
            </a:p>
          </p:txBody>
        </p:sp>
        <p:sp>
          <p:nvSpPr>
            <p:cNvPr id="13329" name="Line 1073"/>
            <p:cNvSpPr>
              <a:spLocks noChangeShapeType="1"/>
            </p:cNvSpPr>
            <p:nvPr/>
          </p:nvSpPr>
          <p:spPr bwMode="auto">
            <a:xfrm>
              <a:off x="4094" y="1824"/>
              <a:ext cx="240" cy="0"/>
            </a:xfrm>
            <a:prstGeom prst="line">
              <a:avLst/>
            </a:prstGeom>
            <a:noFill/>
            <a:ln w="38100">
              <a:solidFill>
                <a:schemeClr val="tx1"/>
              </a:solidFill>
              <a:round/>
              <a:headEnd type="triangle" w="med" len="med"/>
              <a:tailEnd type="triangle" w="med" len="med"/>
            </a:ln>
          </p:spPr>
          <p:txBody>
            <a:bodyPr wrap="none" anchor="ctr"/>
            <a:lstStyle/>
            <a:p>
              <a:endParaRPr lang="en-US"/>
            </a:p>
          </p:txBody>
        </p:sp>
        <p:sp>
          <p:nvSpPr>
            <p:cNvPr id="13330" name="Line 1074"/>
            <p:cNvSpPr>
              <a:spLocks noChangeShapeType="1"/>
            </p:cNvSpPr>
            <p:nvPr/>
          </p:nvSpPr>
          <p:spPr bwMode="auto">
            <a:xfrm>
              <a:off x="4814" y="1824"/>
              <a:ext cx="192" cy="0"/>
            </a:xfrm>
            <a:prstGeom prst="line">
              <a:avLst/>
            </a:prstGeom>
            <a:noFill/>
            <a:ln w="38100">
              <a:solidFill>
                <a:schemeClr val="tx1"/>
              </a:solidFill>
              <a:round/>
              <a:headEnd type="triangle" w="med" len="med"/>
              <a:tailEnd type="triangle" w="med" len="med"/>
            </a:ln>
          </p:spPr>
          <p:txBody>
            <a:bodyPr wrap="none" anchor="ctr"/>
            <a:lstStyle/>
            <a:p>
              <a:endParaRPr lang="en-US"/>
            </a:p>
          </p:txBody>
        </p:sp>
        <p:sp>
          <p:nvSpPr>
            <p:cNvPr id="13331" name="Text Box 1075"/>
            <p:cNvSpPr txBox="1">
              <a:spLocks noChangeArrowheads="1"/>
            </p:cNvSpPr>
            <p:nvPr/>
          </p:nvSpPr>
          <p:spPr bwMode="auto">
            <a:xfrm>
              <a:off x="2827" y="1612"/>
              <a:ext cx="678" cy="212"/>
            </a:xfrm>
            <a:prstGeom prst="rect">
              <a:avLst/>
            </a:prstGeom>
            <a:noFill/>
            <a:ln w="9525">
              <a:noFill/>
              <a:miter lim="800000"/>
              <a:headEnd/>
              <a:tailEnd/>
            </a:ln>
          </p:spPr>
          <p:txBody>
            <a:bodyPr wrap="none">
              <a:spAutoFit/>
            </a:bodyPr>
            <a:lstStyle/>
            <a:p>
              <a:pPr eaLnBrk="0" hangingPunct="0"/>
              <a:r>
                <a:rPr lang="en-US">
                  <a:latin typeface="Arial" pitchFamily="34" charset="0"/>
                </a:rPr>
                <a:t>Local Bus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PXI Slots Capabilities</a:t>
            </a:r>
            <a:endParaRPr lang="es-CO" smtClean="0"/>
          </a:p>
        </p:txBody>
      </p:sp>
      <p:sp>
        <p:nvSpPr>
          <p:cNvPr id="14339" name="Rectangle 3"/>
          <p:cNvSpPr>
            <a:spLocks noGrp="1" noChangeArrowheads="1"/>
          </p:cNvSpPr>
          <p:nvPr>
            <p:ph type="body" sz="half" idx="1"/>
          </p:nvPr>
        </p:nvSpPr>
        <p:spPr>
          <a:xfrm>
            <a:off x="304800" y="1524000"/>
            <a:ext cx="8458200" cy="1371600"/>
          </a:xfrm>
        </p:spPr>
        <p:txBody>
          <a:bodyPr/>
          <a:lstStyle/>
          <a:p>
            <a:pPr>
              <a:lnSpc>
                <a:spcPct val="90000"/>
              </a:lnSpc>
            </a:pPr>
            <a:r>
              <a:rPr lang="en-US" sz="2200" smtClean="0"/>
              <a:t>In the PXI chassis, each slot has a glyph associated with it</a:t>
            </a:r>
          </a:p>
          <a:p>
            <a:pPr>
              <a:lnSpc>
                <a:spcPct val="90000"/>
              </a:lnSpc>
            </a:pPr>
            <a:r>
              <a:rPr lang="en-US" sz="2200" smtClean="0"/>
              <a:t>Controller, Star and Module slots have different P1 and P2 pin-outs</a:t>
            </a:r>
          </a:p>
          <a:p>
            <a:pPr marL="692150" lvl="1" indent="-347663">
              <a:lnSpc>
                <a:spcPct val="90000"/>
              </a:lnSpc>
              <a:buFontTx/>
              <a:buNone/>
            </a:pPr>
            <a:endParaRPr lang="en-US" sz="2000" smtClean="0"/>
          </a:p>
        </p:txBody>
      </p:sp>
      <p:pic>
        <p:nvPicPr>
          <p:cNvPr id="14340" name="Picture 4"/>
          <p:cNvPicPr>
            <a:picLocks noGrp="1" noChangeAspect="1" noChangeArrowheads="1"/>
          </p:cNvPicPr>
          <p:nvPr>
            <p:ph sz="quarter" idx="2"/>
          </p:nvPr>
        </p:nvPicPr>
        <p:blipFill>
          <a:blip r:embed="rId3" cstate="print"/>
          <a:srcRect/>
          <a:stretch>
            <a:fillRect/>
          </a:stretch>
        </p:blipFill>
        <p:spPr>
          <a:xfrm>
            <a:off x="3581400" y="2362200"/>
            <a:ext cx="5257800" cy="3200400"/>
          </a:xfrm>
        </p:spPr>
      </p:pic>
      <p:grpSp>
        <p:nvGrpSpPr>
          <p:cNvPr id="14341" name="Group 5"/>
          <p:cNvGrpSpPr>
            <a:grpSpLocks/>
          </p:cNvGrpSpPr>
          <p:nvPr/>
        </p:nvGrpSpPr>
        <p:grpSpPr bwMode="auto">
          <a:xfrm>
            <a:off x="679450" y="3124200"/>
            <a:ext cx="2520950" cy="2751138"/>
            <a:chOff x="133" y="1264"/>
            <a:chExt cx="1787" cy="1884"/>
          </a:xfrm>
        </p:grpSpPr>
        <p:sp>
          <p:nvSpPr>
            <p:cNvPr id="14342" name="Oval 6"/>
            <p:cNvSpPr>
              <a:spLocks noChangeArrowheads="1"/>
            </p:cNvSpPr>
            <p:nvPr/>
          </p:nvSpPr>
          <p:spPr bwMode="auto">
            <a:xfrm>
              <a:off x="299" y="2303"/>
              <a:ext cx="498" cy="455"/>
            </a:xfrm>
            <a:prstGeom prst="ellipse">
              <a:avLst/>
            </a:prstGeom>
            <a:noFill/>
            <a:ln w="39688" cap="rnd">
              <a:solidFill>
                <a:srgbClr val="000000"/>
              </a:solidFill>
              <a:round/>
              <a:headEnd/>
              <a:tailEnd/>
            </a:ln>
          </p:spPr>
          <p:txBody>
            <a:bodyPr/>
            <a:lstStyle/>
            <a:p>
              <a:endParaRPr lang="en-US"/>
            </a:p>
          </p:txBody>
        </p:sp>
        <p:sp>
          <p:nvSpPr>
            <p:cNvPr id="14343" name="Freeform 7"/>
            <p:cNvSpPr>
              <a:spLocks/>
            </p:cNvSpPr>
            <p:nvPr/>
          </p:nvSpPr>
          <p:spPr bwMode="auto">
            <a:xfrm>
              <a:off x="1147" y="1264"/>
              <a:ext cx="556" cy="535"/>
            </a:xfrm>
            <a:custGeom>
              <a:avLst/>
              <a:gdLst>
                <a:gd name="T0" fmla="*/ 219 w 426"/>
                <a:gd name="T1" fmla="*/ 0 h 425"/>
                <a:gd name="T2" fmla="*/ 0 w 426"/>
                <a:gd name="T3" fmla="*/ 212 h 425"/>
                <a:gd name="T4" fmla="*/ 207 w 426"/>
                <a:gd name="T5" fmla="*/ 425 h 425"/>
                <a:gd name="T6" fmla="*/ 426 w 426"/>
                <a:gd name="T7" fmla="*/ 213 h 425"/>
                <a:gd name="T8" fmla="*/ 219 w 426"/>
                <a:gd name="T9" fmla="*/ 0 h 425"/>
                <a:gd name="T10" fmla="*/ 0 60000 65536"/>
                <a:gd name="T11" fmla="*/ 0 60000 65536"/>
                <a:gd name="T12" fmla="*/ 0 60000 65536"/>
                <a:gd name="T13" fmla="*/ 0 60000 65536"/>
                <a:gd name="T14" fmla="*/ 0 60000 65536"/>
                <a:gd name="T15" fmla="*/ 0 w 426"/>
                <a:gd name="T16" fmla="*/ 0 h 425"/>
                <a:gd name="T17" fmla="*/ 426 w 426"/>
                <a:gd name="T18" fmla="*/ 425 h 425"/>
              </a:gdLst>
              <a:ahLst/>
              <a:cxnLst>
                <a:cxn ang="T10">
                  <a:pos x="T0" y="T1"/>
                </a:cxn>
                <a:cxn ang="T11">
                  <a:pos x="T2" y="T3"/>
                </a:cxn>
                <a:cxn ang="T12">
                  <a:pos x="T4" y="T5"/>
                </a:cxn>
                <a:cxn ang="T13">
                  <a:pos x="T6" y="T7"/>
                </a:cxn>
                <a:cxn ang="T14">
                  <a:pos x="T8" y="T9"/>
                </a:cxn>
              </a:cxnLst>
              <a:rect l="T15" t="T16" r="T17" b="T18"/>
              <a:pathLst>
                <a:path w="426" h="425">
                  <a:moveTo>
                    <a:pt x="219" y="0"/>
                  </a:moveTo>
                  <a:lnTo>
                    <a:pt x="0" y="212"/>
                  </a:lnTo>
                  <a:lnTo>
                    <a:pt x="207" y="425"/>
                  </a:lnTo>
                  <a:lnTo>
                    <a:pt x="426" y="213"/>
                  </a:lnTo>
                  <a:lnTo>
                    <a:pt x="219" y="0"/>
                  </a:lnTo>
                  <a:close/>
                </a:path>
              </a:pathLst>
            </a:custGeom>
            <a:noFill/>
            <a:ln w="39688" cap="rnd">
              <a:solidFill>
                <a:srgbClr val="000000"/>
              </a:solidFill>
              <a:miter lim="800000"/>
              <a:headEnd/>
              <a:tailEnd/>
            </a:ln>
          </p:spPr>
          <p:txBody>
            <a:bodyPr/>
            <a:lstStyle/>
            <a:p>
              <a:endParaRPr lang="en-US"/>
            </a:p>
          </p:txBody>
        </p:sp>
        <p:sp>
          <p:nvSpPr>
            <p:cNvPr id="14344" name="Freeform 8"/>
            <p:cNvSpPr>
              <a:spLocks/>
            </p:cNvSpPr>
            <p:nvPr/>
          </p:nvSpPr>
          <p:spPr bwMode="auto">
            <a:xfrm>
              <a:off x="240" y="1303"/>
              <a:ext cx="624" cy="455"/>
            </a:xfrm>
            <a:custGeom>
              <a:avLst/>
              <a:gdLst>
                <a:gd name="T0" fmla="*/ 239 w 478"/>
                <a:gd name="T1" fmla="*/ 0 h 361"/>
                <a:gd name="T2" fmla="*/ 0 w 478"/>
                <a:gd name="T3" fmla="*/ 361 h 361"/>
                <a:gd name="T4" fmla="*/ 478 w 478"/>
                <a:gd name="T5" fmla="*/ 361 h 361"/>
                <a:gd name="T6" fmla="*/ 239 w 478"/>
                <a:gd name="T7" fmla="*/ 0 h 361"/>
                <a:gd name="T8" fmla="*/ 0 60000 65536"/>
                <a:gd name="T9" fmla="*/ 0 60000 65536"/>
                <a:gd name="T10" fmla="*/ 0 60000 65536"/>
                <a:gd name="T11" fmla="*/ 0 60000 65536"/>
                <a:gd name="T12" fmla="*/ 0 w 478"/>
                <a:gd name="T13" fmla="*/ 0 h 361"/>
                <a:gd name="T14" fmla="*/ 478 w 478"/>
                <a:gd name="T15" fmla="*/ 361 h 361"/>
              </a:gdLst>
              <a:ahLst/>
              <a:cxnLst>
                <a:cxn ang="T8">
                  <a:pos x="T0" y="T1"/>
                </a:cxn>
                <a:cxn ang="T9">
                  <a:pos x="T2" y="T3"/>
                </a:cxn>
                <a:cxn ang="T10">
                  <a:pos x="T4" y="T5"/>
                </a:cxn>
                <a:cxn ang="T11">
                  <a:pos x="T6" y="T7"/>
                </a:cxn>
              </a:cxnLst>
              <a:rect l="T12" t="T13" r="T14" b="T15"/>
              <a:pathLst>
                <a:path w="478" h="361">
                  <a:moveTo>
                    <a:pt x="239" y="0"/>
                  </a:moveTo>
                  <a:lnTo>
                    <a:pt x="0" y="361"/>
                  </a:lnTo>
                  <a:lnTo>
                    <a:pt x="478" y="361"/>
                  </a:lnTo>
                  <a:lnTo>
                    <a:pt x="239" y="0"/>
                  </a:lnTo>
                  <a:close/>
                </a:path>
              </a:pathLst>
            </a:custGeom>
            <a:noFill/>
            <a:ln w="39688" cap="rnd">
              <a:solidFill>
                <a:srgbClr val="000000"/>
              </a:solidFill>
              <a:miter lim="800000"/>
              <a:headEnd/>
              <a:tailEnd/>
            </a:ln>
          </p:spPr>
          <p:txBody>
            <a:bodyPr/>
            <a:lstStyle/>
            <a:p>
              <a:endParaRPr lang="en-US"/>
            </a:p>
          </p:txBody>
        </p:sp>
        <p:sp>
          <p:nvSpPr>
            <p:cNvPr id="14345" name="Line 9"/>
            <p:cNvSpPr>
              <a:spLocks noChangeShapeType="1"/>
            </p:cNvSpPr>
            <p:nvPr/>
          </p:nvSpPr>
          <p:spPr bwMode="auto">
            <a:xfrm>
              <a:off x="1423" y="2303"/>
              <a:ext cx="1" cy="455"/>
            </a:xfrm>
            <a:prstGeom prst="line">
              <a:avLst/>
            </a:prstGeom>
            <a:noFill/>
            <a:ln w="39688">
              <a:solidFill>
                <a:srgbClr val="000000"/>
              </a:solidFill>
              <a:round/>
              <a:headEnd/>
              <a:tailEnd/>
            </a:ln>
          </p:spPr>
          <p:txBody>
            <a:bodyPr/>
            <a:lstStyle/>
            <a:p>
              <a:endParaRPr lang="en-US"/>
            </a:p>
          </p:txBody>
        </p:sp>
        <p:sp>
          <p:nvSpPr>
            <p:cNvPr id="14346" name="Rectangle 10"/>
            <p:cNvSpPr>
              <a:spLocks noChangeArrowheads="1"/>
            </p:cNvSpPr>
            <p:nvPr/>
          </p:nvSpPr>
          <p:spPr bwMode="auto">
            <a:xfrm>
              <a:off x="133" y="1829"/>
              <a:ext cx="820" cy="168"/>
            </a:xfrm>
            <a:prstGeom prst="rect">
              <a:avLst/>
            </a:prstGeom>
            <a:noFill/>
            <a:ln w="9525">
              <a:noFill/>
              <a:miter lim="800000"/>
              <a:headEnd/>
              <a:tailEnd/>
            </a:ln>
          </p:spPr>
          <p:txBody>
            <a:bodyPr wrap="none" lIns="0" tIns="0" rIns="0" bIns="0">
              <a:spAutoFit/>
            </a:bodyPr>
            <a:lstStyle/>
            <a:p>
              <a:pPr eaLnBrk="0" hangingPunct="0"/>
              <a:r>
                <a:rPr lang="en-US" b="1">
                  <a:solidFill>
                    <a:srgbClr val="000000"/>
                  </a:solidFill>
                </a:rPr>
                <a:t>Controller Slot</a:t>
              </a:r>
            </a:p>
          </p:txBody>
        </p:sp>
        <p:sp>
          <p:nvSpPr>
            <p:cNvPr id="14347" name="Rectangle 11"/>
            <p:cNvSpPr>
              <a:spLocks noChangeArrowheads="1"/>
            </p:cNvSpPr>
            <p:nvPr/>
          </p:nvSpPr>
          <p:spPr bwMode="auto">
            <a:xfrm>
              <a:off x="483" y="1935"/>
              <a:ext cx="25" cy="104"/>
            </a:xfrm>
            <a:prstGeom prst="rect">
              <a:avLst/>
            </a:prstGeom>
            <a:noFill/>
            <a:ln w="9525">
              <a:noFill/>
              <a:miter lim="800000"/>
              <a:headEnd/>
              <a:tailEnd/>
            </a:ln>
          </p:spPr>
          <p:txBody>
            <a:bodyPr wrap="none" lIns="0" tIns="0" rIns="0" bIns="0">
              <a:spAutoFit/>
            </a:bodyPr>
            <a:lstStyle/>
            <a:p>
              <a:pPr eaLnBrk="0" hangingPunct="0"/>
              <a:r>
                <a:rPr lang="es-CO" sz="1000" b="1">
                  <a:solidFill>
                    <a:srgbClr val="000000"/>
                  </a:solidFill>
                  <a:latin typeface="Arial" pitchFamily="34" charset="0"/>
                </a:rPr>
                <a:t> </a:t>
              </a:r>
              <a:endParaRPr lang="es-CO" sz="2400"/>
            </a:p>
          </p:txBody>
        </p:sp>
        <p:sp>
          <p:nvSpPr>
            <p:cNvPr id="14348" name="Rectangle 12"/>
            <p:cNvSpPr>
              <a:spLocks noChangeArrowheads="1"/>
            </p:cNvSpPr>
            <p:nvPr/>
          </p:nvSpPr>
          <p:spPr bwMode="auto">
            <a:xfrm>
              <a:off x="1103" y="1822"/>
              <a:ext cx="681" cy="335"/>
            </a:xfrm>
            <a:prstGeom prst="rect">
              <a:avLst/>
            </a:prstGeom>
            <a:noFill/>
            <a:ln w="9525">
              <a:noFill/>
              <a:miter lim="800000"/>
              <a:headEnd/>
              <a:tailEnd/>
            </a:ln>
          </p:spPr>
          <p:txBody>
            <a:bodyPr lIns="0" tIns="0" rIns="0" bIns="0">
              <a:spAutoFit/>
            </a:bodyPr>
            <a:lstStyle/>
            <a:p>
              <a:pPr eaLnBrk="0" hangingPunct="0"/>
              <a:r>
                <a:rPr lang="en-US" b="1">
                  <a:solidFill>
                    <a:srgbClr val="000000"/>
                  </a:solidFill>
                </a:rPr>
                <a:t>Star Trigger Slot</a:t>
              </a:r>
            </a:p>
          </p:txBody>
        </p:sp>
        <p:sp>
          <p:nvSpPr>
            <p:cNvPr id="14349" name="Rectangle 13"/>
            <p:cNvSpPr>
              <a:spLocks noChangeArrowheads="1"/>
            </p:cNvSpPr>
            <p:nvPr/>
          </p:nvSpPr>
          <p:spPr bwMode="auto">
            <a:xfrm>
              <a:off x="201" y="2828"/>
              <a:ext cx="669" cy="168"/>
            </a:xfrm>
            <a:prstGeom prst="rect">
              <a:avLst/>
            </a:prstGeom>
            <a:noFill/>
            <a:ln w="9525">
              <a:noFill/>
              <a:miter lim="800000"/>
              <a:headEnd/>
              <a:tailEnd/>
            </a:ln>
          </p:spPr>
          <p:txBody>
            <a:bodyPr wrap="none" lIns="0" tIns="0" rIns="0" bIns="0">
              <a:spAutoFit/>
            </a:bodyPr>
            <a:lstStyle/>
            <a:p>
              <a:pPr eaLnBrk="0" hangingPunct="0"/>
              <a:r>
                <a:rPr lang="en-US" b="1">
                  <a:solidFill>
                    <a:srgbClr val="000000"/>
                  </a:solidFill>
                </a:rPr>
                <a:t>Module Slot</a:t>
              </a:r>
            </a:p>
          </p:txBody>
        </p:sp>
        <p:sp>
          <p:nvSpPr>
            <p:cNvPr id="14350" name="Rectangle 14"/>
            <p:cNvSpPr>
              <a:spLocks noChangeArrowheads="1"/>
            </p:cNvSpPr>
            <p:nvPr/>
          </p:nvSpPr>
          <p:spPr bwMode="auto">
            <a:xfrm>
              <a:off x="978" y="2813"/>
              <a:ext cx="942" cy="335"/>
            </a:xfrm>
            <a:prstGeom prst="rect">
              <a:avLst/>
            </a:prstGeom>
            <a:noFill/>
            <a:ln w="9525">
              <a:noFill/>
              <a:miter lim="800000"/>
              <a:headEnd/>
              <a:tailEnd/>
            </a:ln>
          </p:spPr>
          <p:txBody>
            <a:bodyPr lIns="0" tIns="0" rIns="0" bIns="0">
              <a:spAutoFit/>
            </a:bodyPr>
            <a:lstStyle/>
            <a:p>
              <a:pPr eaLnBrk="0" hangingPunct="0"/>
              <a:r>
                <a:rPr lang="en-US" b="1">
                  <a:solidFill>
                    <a:srgbClr val="000000"/>
                  </a:solidFill>
                </a:rPr>
                <a:t>PCI Segment</a:t>
              </a:r>
              <a:r>
                <a:rPr lang="en-US"/>
                <a:t> </a:t>
              </a:r>
              <a:r>
                <a:rPr lang="en-US" b="1">
                  <a:solidFill>
                    <a:srgbClr val="000000"/>
                  </a:solidFill>
                </a:rPr>
                <a:t>Divider</a:t>
              </a: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PXI Chassis</a:t>
            </a:r>
          </a:p>
        </p:txBody>
      </p:sp>
      <p:sp>
        <p:nvSpPr>
          <p:cNvPr id="15363" name="Rectangle 3"/>
          <p:cNvSpPr>
            <a:spLocks noGrp="1" noChangeArrowheads="1"/>
          </p:cNvSpPr>
          <p:nvPr>
            <p:ph idx="1"/>
          </p:nvPr>
        </p:nvSpPr>
        <p:spPr>
          <a:xfrm>
            <a:off x="685800" y="1752600"/>
            <a:ext cx="7772400" cy="3657600"/>
          </a:xfrm>
        </p:spPr>
        <p:txBody>
          <a:bodyPr/>
          <a:lstStyle/>
          <a:p>
            <a:r>
              <a:rPr lang="en-US" sz="2800" dirty="0" smtClean="0"/>
              <a:t>Three Families of Chassis</a:t>
            </a:r>
          </a:p>
          <a:p>
            <a:pPr lvl="1"/>
            <a:r>
              <a:rPr lang="en-US" sz="2400" dirty="0" smtClean="0"/>
              <a:t>Basic (Single Segment)</a:t>
            </a:r>
          </a:p>
          <a:p>
            <a:pPr lvl="2"/>
            <a:r>
              <a:rPr lang="en-US" sz="2000" dirty="0" smtClean="0"/>
              <a:t>4 Slot</a:t>
            </a:r>
          </a:p>
          <a:p>
            <a:pPr lvl="2"/>
            <a:r>
              <a:rPr lang="en-US" sz="2000" dirty="0" smtClean="0"/>
              <a:t>6 Slot</a:t>
            </a:r>
          </a:p>
          <a:p>
            <a:pPr lvl="2"/>
            <a:r>
              <a:rPr lang="en-US" sz="2000" dirty="0" smtClean="0"/>
              <a:t>8 Slot</a:t>
            </a:r>
          </a:p>
          <a:p>
            <a:pPr lvl="1"/>
            <a:r>
              <a:rPr lang="en-US" sz="2400" dirty="0" smtClean="0"/>
              <a:t>Multi-Segment</a:t>
            </a:r>
          </a:p>
          <a:p>
            <a:pPr lvl="2"/>
            <a:r>
              <a:rPr lang="en-US" sz="2000" dirty="0" smtClean="0"/>
              <a:t>14 Slot</a:t>
            </a:r>
          </a:p>
          <a:p>
            <a:pPr lvl="2"/>
            <a:r>
              <a:rPr lang="en-US" sz="2000" dirty="0" smtClean="0"/>
              <a:t>18 Slot</a:t>
            </a:r>
          </a:p>
          <a:p>
            <a:pPr lvl="2"/>
            <a:r>
              <a:rPr lang="en-US" sz="2000" dirty="0" smtClean="0"/>
              <a:t>18 Slot 6u</a:t>
            </a:r>
          </a:p>
          <a:p>
            <a:pPr lvl="1"/>
            <a:r>
              <a:rPr lang="en-US" sz="2400" dirty="0" smtClean="0"/>
              <a:t>PXI-SCXI Series </a:t>
            </a:r>
          </a:p>
        </p:txBody>
      </p:sp>
      <p:pic>
        <p:nvPicPr>
          <p:cNvPr id="15364" name="Picture 4" descr="PXI-Systems"/>
          <p:cNvPicPr>
            <a:picLocks noChangeAspect="1" noChangeArrowheads="1"/>
          </p:cNvPicPr>
          <p:nvPr/>
        </p:nvPicPr>
        <p:blipFill>
          <a:blip r:embed="rId3" cstate="print"/>
          <a:srcRect/>
          <a:stretch>
            <a:fillRect/>
          </a:stretch>
        </p:blipFill>
        <p:spPr bwMode="auto">
          <a:xfrm>
            <a:off x="6896100" y="5105400"/>
            <a:ext cx="2247900" cy="1106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PXI Chassis: Single Segment</a:t>
            </a:r>
          </a:p>
        </p:txBody>
      </p:sp>
      <p:pic>
        <p:nvPicPr>
          <p:cNvPr id="16388" name="Picture 4" descr="pxi1031_040209_m"/>
          <p:cNvPicPr>
            <a:picLocks noChangeAspect="1" noChangeArrowheads="1"/>
          </p:cNvPicPr>
          <p:nvPr/>
        </p:nvPicPr>
        <p:blipFill>
          <a:blip r:embed="rId3" cstate="print"/>
          <a:srcRect/>
          <a:stretch>
            <a:fillRect/>
          </a:stretch>
        </p:blipFill>
        <p:spPr bwMode="auto">
          <a:xfrm>
            <a:off x="457200" y="2438400"/>
            <a:ext cx="2540000" cy="1854200"/>
          </a:xfrm>
          <a:prstGeom prst="rect">
            <a:avLst/>
          </a:prstGeom>
          <a:noFill/>
          <a:ln w="9525">
            <a:noFill/>
            <a:miter lim="800000"/>
            <a:headEnd/>
            <a:tailEnd/>
          </a:ln>
        </p:spPr>
      </p:pic>
      <p:pic>
        <p:nvPicPr>
          <p:cNvPr id="16389" name="Picture 5" descr="050603_pxi1036dc_m"/>
          <p:cNvPicPr>
            <a:picLocks noChangeAspect="1" noChangeArrowheads="1"/>
          </p:cNvPicPr>
          <p:nvPr/>
        </p:nvPicPr>
        <p:blipFill>
          <a:blip r:embed="rId4" cstate="print"/>
          <a:srcRect/>
          <a:stretch>
            <a:fillRect/>
          </a:stretch>
        </p:blipFill>
        <p:spPr bwMode="auto">
          <a:xfrm>
            <a:off x="3429000" y="2667000"/>
            <a:ext cx="1905000" cy="1390650"/>
          </a:xfrm>
          <a:prstGeom prst="rect">
            <a:avLst/>
          </a:prstGeom>
          <a:noFill/>
          <a:ln w="9525">
            <a:noFill/>
            <a:miter lim="800000"/>
            <a:headEnd/>
            <a:tailEnd/>
          </a:ln>
        </p:spPr>
      </p:pic>
      <p:sp>
        <p:nvSpPr>
          <p:cNvPr id="16390" name="Text Box 6"/>
          <p:cNvSpPr txBox="1">
            <a:spLocks noChangeArrowheads="1"/>
          </p:cNvSpPr>
          <p:nvPr/>
        </p:nvSpPr>
        <p:spPr bwMode="auto">
          <a:xfrm>
            <a:off x="990600" y="4383088"/>
            <a:ext cx="1476686" cy="492443"/>
          </a:xfrm>
          <a:prstGeom prst="rect">
            <a:avLst/>
          </a:prstGeom>
          <a:noFill/>
          <a:ln w="9525">
            <a:noFill/>
            <a:miter lim="800000"/>
            <a:headEnd/>
            <a:tailEnd/>
          </a:ln>
        </p:spPr>
        <p:txBody>
          <a:bodyPr wrap="none">
            <a:spAutoFit/>
          </a:bodyPr>
          <a:lstStyle/>
          <a:p>
            <a:pPr algn="l"/>
            <a:r>
              <a:rPr lang="en-US" sz="2600" b="1" dirty="0" smtClean="0"/>
              <a:t>PXI </a:t>
            </a:r>
            <a:r>
              <a:rPr lang="en-US" sz="2600" b="1" dirty="0"/>
              <a:t>- 1031</a:t>
            </a:r>
          </a:p>
        </p:txBody>
      </p:sp>
      <p:sp>
        <p:nvSpPr>
          <p:cNvPr id="16391" name="Text Box 7"/>
          <p:cNvSpPr txBox="1">
            <a:spLocks noChangeArrowheads="1"/>
          </p:cNvSpPr>
          <p:nvPr/>
        </p:nvSpPr>
        <p:spPr bwMode="auto">
          <a:xfrm>
            <a:off x="3657600" y="4352925"/>
            <a:ext cx="1463675" cy="488950"/>
          </a:xfrm>
          <a:prstGeom prst="rect">
            <a:avLst/>
          </a:prstGeom>
          <a:noFill/>
          <a:ln w="9525">
            <a:noFill/>
            <a:miter lim="800000"/>
            <a:headEnd/>
            <a:tailEnd/>
          </a:ln>
        </p:spPr>
        <p:txBody>
          <a:bodyPr wrap="none">
            <a:spAutoFit/>
          </a:bodyPr>
          <a:lstStyle/>
          <a:p>
            <a:pPr algn="l"/>
            <a:r>
              <a:rPr lang="en-US" sz="2600" b="1" dirty="0"/>
              <a:t>PXI - 1036</a:t>
            </a:r>
          </a:p>
        </p:txBody>
      </p:sp>
      <p:sp>
        <p:nvSpPr>
          <p:cNvPr id="16392" name="Text Box 9"/>
          <p:cNvSpPr txBox="1">
            <a:spLocks noChangeArrowheads="1"/>
          </p:cNvSpPr>
          <p:nvPr/>
        </p:nvSpPr>
        <p:spPr bwMode="auto">
          <a:xfrm>
            <a:off x="6400800" y="4352925"/>
            <a:ext cx="1731963" cy="1282700"/>
          </a:xfrm>
          <a:prstGeom prst="rect">
            <a:avLst/>
          </a:prstGeom>
          <a:noFill/>
          <a:ln w="9525">
            <a:noFill/>
            <a:miter lim="800000"/>
            <a:headEnd/>
            <a:tailEnd/>
          </a:ln>
        </p:spPr>
        <p:txBody>
          <a:bodyPr wrap="none">
            <a:spAutoFit/>
          </a:bodyPr>
          <a:lstStyle/>
          <a:p>
            <a:pPr algn="l"/>
            <a:r>
              <a:rPr lang="en-US" sz="2600" b="1">
                <a:solidFill>
                  <a:srgbClr val="808080"/>
                </a:solidFill>
              </a:rPr>
              <a:t>PXI - 1000B</a:t>
            </a:r>
          </a:p>
          <a:p>
            <a:pPr algn="l"/>
            <a:r>
              <a:rPr lang="en-US" sz="2600" b="1"/>
              <a:t>PXI - 1042</a:t>
            </a:r>
          </a:p>
          <a:p>
            <a:pPr algn="l"/>
            <a:r>
              <a:rPr lang="en-US" sz="2600" b="1"/>
              <a:t>PXI - 1042Q</a:t>
            </a:r>
            <a:r>
              <a:rPr lang="en-US" sz="2000"/>
              <a:t> </a:t>
            </a:r>
          </a:p>
        </p:txBody>
      </p:sp>
      <p:pic>
        <p:nvPicPr>
          <p:cNvPr id="16393" name="Picture 10" descr="1042"/>
          <p:cNvPicPr>
            <a:picLocks noChangeAspect="1" noChangeArrowheads="1"/>
          </p:cNvPicPr>
          <p:nvPr/>
        </p:nvPicPr>
        <p:blipFill>
          <a:blip r:embed="rId5" cstate="print"/>
          <a:srcRect/>
          <a:stretch>
            <a:fillRect/>
          </a:stretch>
        </p:blipFill>
        <p:spPr bwMode="auto">
          <a:xfrm>
            <a:off x="6248400" y="2667000"/>
            <a:ext cx="2209800" cy="1471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a:noFill/>
        </p:spPr>
        <p:txBody>
          <a:bodyPr/>
          <a:lstStyle/>
          <a:p>
            <a:r>
              <a:rPr lang="en-US" dirty="0" smtClean="0"/>
              <a:t>PXI Chassis: Single Segment</a:t>
            </a:r>
          </a:p>
        </p:txBody>
      </p:sp>
      <p:sp>
        <p:nvSpPr>
          <p:cNvPr id="17411" name="Rectangle 3"/>
          <p:cNvSpPr>
            <a:spLocks noGrp="1" noChangeArrowheads="1"/>
          </p:cNvSpPr>
          <p:nvPr>
            <p:ph idx="1"/>
          </p:nvPr>
        </p:nvSpPr>
        <p:spPr/>
        <p:txBody>
          <a:bodyPr/>
          <a:lstStyle/>
          <a:p>
            <a:r>
              <a:rPr lang="en-US" dirty="0" smtClean="0"/>
              <a:t>Chassis are ≤ 8 slots (single segment)</a:t>
            </a:r>
          </a:p>
          <a:p>
            <a:r>
              <a:rPr lang="en-US" dirty="0" smtClean="0"/>
              <a:t>No need to route triggers</a:t>
            </a:r>
          </a:p>
          <a:p>
            <a:r>
              <a:rPr lang="en-US" dirty="0" smtClean="0"/>
              <a:t>6-slot can only accept a 2-slot wide controller</a:t>
            </a:r>
          </a:p>
          <a:p>
            <a:r>
              <a:rPr lang="en-US" dirty="0" smtClean="0"/>
              <a:t>1042’s can monitor power rails</a:t>
            </a:r>
          </a:p>
          <a:p>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42900" lvl="1" indent="-342900">
              <a:buSzTx/>
              <a:buFontTx/>
              <a:buChar char="•"/>
            </a:pPr>
            <a:r>
              <a:rPr lang="en-US" sz="3200" dirty="0" smtClean="0"/>
              <a:t>PXI-1033 5-slot</a:t>
            </a:r>
          </a:p>
          <a:p>
            <a:pPr lvl="1"/>
            <a:r>
              <a:rPr lang="en-US" dirty="0" smtClean="0"/>
              <a:t>Built-In MXI controller</a:t>
            </a:r>
          </a:p>
        </p:txBody>
      </p:sp>
      <p:sp>
        <p:nvSpPr>
          <p:cNvPr id="3" name="Title 2"/>
          <p:cNvSpPr>
            <a:spLocks noGrp="1"/>
          </p:cNvSpPr>
          <p:nvPr>
            <p:ph type="title"/>
          </p:nvPr>
        </p:nvSpPr>
        <p:spPr/>
        <p:txBody>
          <a:bodyPr/>
          <a:lstStyle/>
          <a:p>
            <a:r>
              <a:rPr lang="en-US" dirty="0" smtClean="0"/>
              <a:t>PXI Chassis: Single Segment</a:t>
            </a:r>
            <a:endParaRPr lang="en-US" dirty="0"/>
          </a:p>
        </p:txBody>
      </p:sp>
      <p:pic>
        <p:nvPicPr>
          <p:cNvPr id="4" name="Picture 1"/>
          <p:cNvPicPr>
            <a:picLocks noChangeAspect="1" noChangeArrowheads="1"/>
          </p:cNvPicPr>
          <p:nvPr/>
        </p:nvPicPr>
        <p:blipFill>
          <a:blip r:embed="rId3" cstate="print"/>
          <a:srcRect/>
          <a:stretch>
            <a:fillRect/>
          </a:stretch>
        </p:blipFill>
        <p:spPr bwMode="auto">
          <a:xfrm>
            <a:off x="4419600" y="2514600"/>
            <a:ext cx="3810000" cy="2771775"/>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t>PXI Chassis: Multi-segment</a:t>
            </a:r>
          </a:p>
        </p:txBody>
      </p:sp>
      <p:sp>
        <p:nvSpPr>
          <p:cNvPr id="18435" name="Rectangle 6"/>
          <p:cNvSpPr>
            <a:spLocks noGrp="1" noChangeArrowheads="1"/>
          </p:cNvSpPr>
          <p:nvPr>
            <p:ph idx="1"/>
          </p:nvPr>
        </p:nvSpPr>
        <p:spPr/>
        <p:txBody>
          <a:bodyPr/>
          <a:lstStyle/>
          <a:p>
            <a:r>
              <a:rPr lang="en-US" smtClean="0"/>
              <a:t>PCI-PCI Bridge</a:t>
            </a:r>
          </a:p>
          <a:p>
            <a:r>
              <a:rPr lang="en-US" smtClean="0"/>
              <a:t>PXI Trigger Bridges</a:t>
            </a:r>
          </a:p>
        </p:txBody>
      </p:sp>
      <p:pic>
        <p:nvPicPr>
          <p:cNvPr id="18436" name="Picture 4" descr="pxi1045_031001_m"/>
          <p:cNvPicPr>
            <a:picLocks noChangeAspect="1" noChangeArrowheads="1"/>
          </p:cNvPicPr>
          <p:nvPr/>
        </p:nvPicPr>
        <p:blipFill>
          <a:blip r:embed="rId3" cstate="print"/>
          <a:srcRect/>
          <a:stretch>
            <a:fillRect/>
          </a:stretch>
        </p:blipFill>
        <p:spPr bwMode="auto">
          <a:xfrm>
            <a:off x="4495800" y="2286000"/>
            <a:ext cx="3581400" cy="2614613"/>
          </a:xfrm>
          <a:prstGeom prst="rect">
            <a:avLst/>
          </a:prstGeom>
          <a:noFill/>
          <a:ln w="9525">
            <a:noFill/>
            <a:miter lim="800000"/>
            <a:headEnd/>
            <a:tailEnd/>
          </a:ln>
        </p:spPr>
      </p:pic>
      <p:sp>
        <p:nvSpPr>
          <p:cNvPr id="18437" name="Text Box 5"/>
          <p:cNvSpPr txBox="1">
            <a:spLocks noChangeArrowheads="1"/>
          </p:cNvSpPr>
          <p:nvPr/>
        </p:nvSpPr>
        <p:spPr bwMode="auto">
          <a:xfrm>
            <a:off x="4926013" y="4937125"/>
            <a:ext cx="2068512" cy="762000"/>
          </a:xfrm>
          <a:prstGeom prst="rect">
            <a:avLst/>
          </a:prstGeom>
          <a:noFill/>
          <a:ln w="9525">
            <a:noFill/>
            <a:miter lim="800000"/>
            <a:headEnd/>
            <a:tailEnd/>
          </a:ln>
        </p:spPr>
        <p:txBody>
          <a:bodyPr wrap="none">
            <a:spAutoFit/>
          </a:bodyPr>
          <a:lstStyle/>
          <a:p>
            <a:pPr algn="l"/>
            <a:r>
              <a:rPr lang="en-US" sz="2200" b="1"/>
              <a:t>PXI - 1044 14-slot</a:t>
            </a:r>
          </a:p>
          <a:p>
            <a:pPr algn="l"/>
            <a:r>
              <a:rPr lang="en-US" sz="2200" b="1"/>
              <a:t>PXI - 1045 18-slot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PXI Chassis: Multi-segment</a:t>
            </a:r>
          </a:p>
        </p:txBody>
      </p:sp>
      <p:sp>
        <p:nvSpPr>
          <p:cNvPr id="19459" name="Rectangle 3"/>
          <p:cNvSpPr>
            <a:spLocks noGrp="1" noChangeArrowheads="1"/>
          </p:cNvSpPr>
          <p:nvPr>
            <p:ph idx="1"/>
          </p:nvPr>
        </p:nvSpPr>
        <p:spPr/>
        <p:txBody>
          <a:bodyPr/>
          <a:lstStyle/>
          <a:p>
            <a:r>
              <a:rPr lang="en-US" dirty="0" smtClean="0"/>
              <a:t>Multi-Segment 6u</a:t>
            </a:r>
          </a:p>
          <a:p>
            <a:pPr lvl="1"/>
            <a:r>
              <a:rPr lang="en-US" dirty="0" smtClean="0"/>
              <a:t>18-slot</a:t>
            </a:r>
          </a:p>
          <a:p>
            <a:pPr lvl="1"/>
            <a:r>
              <a:rPr lang="en-US" dirty="0" smtClean="0"/>
              <a:t>Accepts a 3u controller</a:t>
            </a:r>
          </a:p>
        </p:txBody>
      </p:sp>
      <p:pic>
        <p:nvPicPr>
          <p:cNvPr id="19460" name="Picture 4" descr="1056"/>
          <p:cNvPicPr>
            <a:picLocks noChangeAspect="1" noChangeArrowheads="1"/>
          </p:cNvPicPr>
          <p:nvPr/>
        </p:nvPicPr>
        <p:blipFill>
          <a:blip r:embed="rId3" cstate="print"/>
          <a:srcRect/>
          <a:stretch>
            <a:fillRect/>
          </a:stretch>
        </p:blipFill>
        <p:spPr bwMode="auto">
          <a:xfrm>
            <a:off x="4800600" y="3124200"/>
            <a:ext cx="3317875" cy="1506538"/>
          </a:xfrm>
          <a:prstGeom prst="rect">
            <a:avLst/>
          </a:prstGeom>
          <a:noFill/>
          <a:ln w="9525">
            <a:noFill/>
            <a:miter lim="800000"/>
            <a:headEnd/>
            <a:tailEnd/>
          </a:ln>
        </p:spPr>
      </p:pic>
      <p:sp>
        <p:nvSpPr>
          <p:cNvPr id="19461" name="Text Box 5"/>
          <p:cNvSpPr txBox="1">
            <a:spLocks noChangeArrowheads="1"/>
          </p:cNvSpPr>
          <p:nvPr/>
        </p:nvSpPr>
        <p:spPr bwMode="auto">
          <a:xfrm>
            <a:off x="5257800" y="4876800"/>
            <a:ext cx="2500313" cy="396875"/>
          </a:xfrm>
          <a:prstGeom prst="rect">
            <a:avLst/>
          </a:prstGeom>
          <a:noFill/>
          <a:ln w="9525">
            <a:noFill/>
            <a:miter lim="800000"/>
            <a:headEnd/>
            <a:tailEnd/>
          </a:ln>
        </p:spPr>
        <p:txBody>
          <a:bodyPr wrap="none">
            <a:spAutoFit/>
          </a:bodyPr>
          <a:lstStyle/>
          <a:p>
            <a:r>
              <a:rPr lang="en-US" sz="2000" b="1"/>
              <a:t>PXI-1056 18-slot 3u / 6u</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p:txBody>
          <a:bodyPr/>
          <a:lstStyle/>
          <a:p>
            <a:r>
              <a:rPr lang="en-US" smtClean="0"/>
              <a:t>Agenda</a:t>
            </a:r>
          </a:p>
        </p:txBody>
      </p:sp>
      <p:sp>
        <p:nvSpPr>
          <p:cNvPr id="6147" name="Rectangle 1027"/>
          <p:cNvSpPr>
            <a:spLocks noGrp="1" noChangeArrowheads="1"/>
          </p:cNvSpPr>
          <p:nvPr>
            <p:ph idx="1"/>
          </p:nvPr>
        </p:nvSpPr>
        <p:spPr/>
        <p:txBody>
          <a:bodyPr/>
          <a:lstStyle/>
          <a:p>
            <a:r>
              <a:rPr lang="en-US" dirty="0" smtClean="0"/>
              <a:t>PXI Fundamentals / Software</a:t>
            </a:r>
          </a:p>
          <a:p>
            <a:r>
              <a:rPr lang="fr-CA" dirty="0" smtClean="0"/>
              <a:t>PXI Software</a:t>
            </a:r>
            <a:endParaRPr lang="en-US" dirty="0" smtClean="0"/>
          </a:p>
          <a:p>
            <a:r>
              <a:rPr lang="en-US" dirty="0" smtClean="0"/>
              <a:t>PXI Express</a:t>
            </a:r>
          </a:p>
          <a:p>
            <a:r>
              <a:rPr lang="en-US" dirty="0" smtClean="0"/>
              <a:t>Main Support Issues</a:t>
            </a:r>
          </a:p>
          <a:p>
            <a:r>
              <a:rPr lang="fr-CA" dirty="0" smtClean="0"/>
              <a:t>Quiz</a:t>
            </a: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t>PXI Chassis</a:t>
            </a:r>
          </a:p>
        </p:txBody>
      </p:sp>
      <p:sp>
        <p:nvSpPr>
          <p:cNvPr id="20483" name="Rectangle 3"/>
          <p:cNvSpPr>
            <a:spLocks noGrp="1" noChangeArrowheads="1"/>
          </p:cNvSpPr>
          <p:nvPr>
            <p:ph idx="1"/>
          </p:nvPr>
        </p:nvSpPr>
        <p:spPr/>
        <p:txBody>
          <a:bodyPr/>
          <a:lstStyle/>
          <a:p>
            <a:pPr marL="571500" indent="-571500">
              <a:buFont typeface="Wingdings" pitchFamily="2" charset="2"/>
              <a:buNone/>
            </a:pPr>
            <a:r>
              <a:rPr lang="en-US" smtClean="0"/>
              <a:t>PXI-SCXI Series</a:t>
            </a:r>
          </a:p>
        </p:txBody>
      </p:sp>
      <p:pic>
        <p:nvPicPr>
          <p:cNvPr id="20484" name="Picture 4" descr="040402_pxi1052_m"/>
          <p:cNvPicPr>
            <a:picLocks noChangeAspect="1" noChangeArrowheads="1"/>
          </p:cNvPicPr>
          <p:nvPr/>
        </p:nvPicPr>
        <p:blipFill>
          <a:blip r:embed="rId3" cstate="print"/>
          <a:srcRect/>
          <a:stretch>
            <a:fillRect/>
          </a:stretch>
        </p:blipFill>
        <p:spPr bwMode="auto">
          <a:xfrm>
            <a:off x="1447800" y="2895600"/>
            <a:ext cx="2514600" cy="1835150"/>
          </a:xfrm>
          <a:prstGeom prst="rect">
            <a:avLst/>
          </a:prstGeom>
          <a:noFill/>
          <a:ln w="9525">
            <a:noFill/>
            <a:miter lim="800000"/>
            <a:headEnd/>
            <a:tailEnd/>
          </a:ln>
        </p:spPr>
      </p:pic>
      <p:pic>
        <p:nvPicPr>
          <p:cNvPr id="20485" name="Picture 5" descr="050311_pxi1050_m"/>
          <p:cNvPicPr>
            <a:picLocks noChangeAspect="1" noChangeArrowheads="1"/>
          </p:cNvPicPr>
          <p:nvPr/>
        </p:nvPicPr>
        <p:blipFill>
          <a:blip r:embed="rId4" cstate="print"/>
          <a:srcRect/>
          <a:stretch>
            <a:fillRect/>
          </a:stretch>
        </p:blipFill>
        <p:spPr bwMode="auto">
          <a:xfrm>
            <a:off x="5257800" y="2819400"/>
            <a:ext cx="2590800" cy="1890713"/>
          </a:xfrm>
          <a:prstGeom prst="rect">
            <a:avLst/>
          </a:prstGeom>
          <a:noFill/>
          <a:ln w="9525">
            <a:noFill/>
            <a:miter lim="800000"/>
            <a:headEnd/>
            <a:tailEnd/>
          </a:ln>
        </p:spPr>
      </p:pic>
      <p:sp>
        <p:nvSpPr>
          <p:cNvPr id="20486" name="Text Box 6"/>
          <p:cNvSpPr txBox="1">
            <a:spLocks noChangeArrowheads="1"/>
          </p:cNvSpPr>
          <p:nvPr/>
        </p:nvSpPr>
        <p:spPr bwMode="auto">
          <a:xfrm>
            <a:off x="1550988" y="4581525"/>
            <a:ext cx="2259012" cy="488950"/>
          </a:xfrm>
          <a:prstGeom prst="rect">
            <a:avLst/>
          </a:prstGeom>
          <a:noFill/>
          <a:ln w="9525">
            <a:noFill/>
            <a:miter lim="800000"/>
            <a:headEnd/>
            <a:tailEnd/>
          </a:ln>
        </p:spPr>
        <p:txBody>
          <a:bodyPr wrap="none">
            <a:spAutoFit/>
          </a:bodyPr>
          <a:lstStyle/>
          <a:p>
            <a:pPr algn="l"/>
            <a:r>
              <a:rPr lang="en-US" sz="2600" b="1"/>
              <a:t>PXI – </a:t>
            </a:r>
            <a:r>
              <a:rPr lang="en-US" sz="2600" b="1">
                <a:solidFill>
                  <a:schemeClr val="bg2"/>
                </a:solidFill>
              </a:rPr>
              <a:t>1011</a:t>
            </a:r>
            <a:r>
              <a:rPr lang="en-US" sz="2600" b="1"/>
              <a:t>/1052</a:t>
            </a:r>
            <a:r>
              <a:rPr lang="en-US" sz="2000"/>
              <a:t> </a:t>
            </a:r>
          </a:p>
        </p:txBody>
      </p:sp>
      <p:sp>
        <p:nvSpPr>
          <p:cNvPr id="20487" name="Text Box 7"/>
          <p:cNvSpPr txBox="1">
            <a:spLocks noChangeArrowheads="1"/>
          </p:cNvSpPr>
          <p:nvPr/>
        </p:nvSpPr>
        <p:spPr bwMode="auto">
          <a:xfrm>
            <a:off x="5486400" y="4572000"/>
            <a:ext cx="2259013" cy="488950"/>
          </a:xfrm>
          <a:prstGeom prst="rect">
            <a:avLst/>
          </a:prstGeom>
          <a:noFill/>
          <a:ln w="9525">
            <a:noFill/>
            <a:miter lim="800000"/>
            <a:headEnd/>
            <a:tailEnd/>
          </a:ln>
        </p:spPr>
        <p:txBody>
          <a:bodyPr wrap="none">
            <a:spAutoFit/>
          </a:bodyPr>
          <a:lstStyle/>
          <a:p>
            <a:pPr algn="l"/>
            <a:r>
              <a:rPr lang="en-US" sz="2600" b="1"/>
              <a:t>PXI – </a:t>
            </a:r>
            <a:r>
              <a:rPr lang="en-US" sz="2600" b="1">
                <a:solidFill>
                  <a:schemeClr val="bg2"/>
                </a:solidFill>
              </a:rPr>
              <a:t>1010</a:t>
            </a:r>
            <a:r>
              <a:rPr lang="en-US" sz="2600" b="1"/>
              <a:t>/1050</a:t>
            </a:r>
            <a:r>
              <a:rPr lang="en-US" sz="2000"/>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dirty="0" smtClean="0"/>
              <a:t>Support Alert!</a:t>
            </a:r>
          </a:p>
        </p:txBody>
      </p:sp>
      <p:sp>
        <p:nvSpPr>
          <p:cNvPr id="11267" name="Rectangle 3"/>
          <p:cNvSpPr>
            <a:spLocks noGrp="1" noChangeArrowheads="1"/>
          </p:cNvSpPr>
          <p:nvPr>
            <p:ph type="body" sz="half" idx="1"/>
          </p:nvPr>
        </p:nvSpPr>
        <p:spPr>
          <a:xfrm>
            <a:off x="457200" y="1600200"/>
            <a:ext cx="7862888" cy="2343150"/>
          </a:xfrm>
        </p:spPr>
        <p:txBody>
          <a:bodyPr/>
          <a:lstStyle/>
          <a:p>
            <a:pPr eaLnBrk="1" hangingPunct="1">
              <a:lnSpc>
                <a:spcPct val="80000"/>
              </a:lnSpc>
              <a:buFontTx/>
              <a:buNone/>
            </a:pPr>
            <a:endParaRPr lang="en-US" sz="800" dirty="0" smtClean="0"/>
          </a:p>
          <a:p>
            <a:pPr eaLnBrk="1" hangingPunct="1">
              <a:lnSpc>
                <a:spcPct val="80000"/>
              </a:lnSpc>
            </a:pPr>
            <a:r>
              <a:rPr lang="en-US" sz="2400" dirty="0" smtClean="0"/>
              <a:t>Use a DAQ board to control the SCXI portion of PXI/SCXI Combo Chassis through the backplane</a:t>
            </a:r>
          </a:p>
          <a:p>
            <a:pPr eaLnBrk="1" hangingPunct="1">
              <a:lnSpc>
                <a:spcPct val="80000"/>
              </a:lnSpc>
            </a:pPr>
            <a:r>
              <a:rPr lang="fr-CA" sz="2400" dirty="0" smtClean="0"/>
              <a:t>Must </a:t>
            </a:r>
            <a:r>
              <a:rPr lang="fr-CA" sz="2400" dirty="0" err="1" smtClean="0"/>
              <a:t>be</a:t>
            </a:r>
            <a:r>
              <a:rPr lang="fr-CA" sz="2400" dirty="0" smtClean="0"/>
              <a:t> in the last slot of the </a:t>
            </a:r>
            <a:r>
              <a:rPr lang="fr-CA" sz="2400" dirty="0" err="1" smtClean="0"/>
              <a:t>chassis</a:t>
            </a:r>
            <a:r>
              <a:rPr lang="fr-CA" sz="2400" dirty="0" smtClean="0"/>
              <a:t>!</a:t>
            </a:r>
            <a:endParaRPr lang="en-US" sz="2400" dirty="0" smtClean="0"/>
          </a:p>
        </p:txBody>
      </p:sp>
      <p:grpSp>
        <p:nvGrpSpPr>
          <p:cNvPr id="2" name="Group 4"/>
          <p:cNvGrpSpPr>
            <a:grpSpLocks/>
          </p:cNvGrpSpPr>
          <p:nvPr/>
        </p:nvGrpSpPr>
        <p:grpSpPr bwMode="auto">
          <a:xfrm>
            <a:off x="2590800" y="3200400"/>
            <a:ext cx="4343400" cy="2482850"/>
            <a:chOff x="1824" y="2256"/>
            <a:chExt cx="2448" cy="1399"/>
          </a:xfrm>
        </p:grpSpPr>
        <p:pic>
          <p:nvPicPr>
            <p:cNvPr id="11269" name="Picture 5" descr="ComboChassis"/>
            <p:cNvPicPr>
              <a:picLocks noChangeAspect="1" noChangeArrowheads="1"/>
            </p:cNvPicPr>
            <p:nvPr/>
          </p:nvPicPr>
          <p:blipFill>
            <a:blip r:embed="rId3" cstate="print"/>
            <a:srcRect l="30666" t="16489" r="22667" b="46870"/>
            <a:stretch>
              <a:fillRect/>
            </a:stretch>
          </p:blipFill>
          <p:spPr bwMode="auto">
            <a:xfrm>
              <a:off x="1824" y="2256"/>
              <a:ext cx="2448" cy="1399"/>
            </a:xfrm>
            <a:prstGeom prst="rect">
              <a:avLst/>
            </a:prstGeom>
            <a:noFill/>
            <a:ln w="9525">
              <a:noFill/>
              <a:miter lim="800000"/>
              <a:headEnd/>
              <a:tailEnd/>
            </a:ln>
          </p:spPr>
        </p:pic>
        <p:sp>
          <p:nvSpPr>
            <p:cNvPr id="11270" name="Line 6"/>
            <p:cNvSpPr>
              <a:spLocks noChangeShapeType="1"/>
            </p:cNvSpPr>
            <p:nvPr/>
          </p:nvSpPr>
          <p:spPr bwMode="auto">
            <a:xfrm>
              <a:off x="3312" y="2352"/>
              <a:ext cx="0" cy="288"/>
            </a:xfrm>
            <a:prstGeom prst="line">
              <a:avLst/>
            </a:prstGeom>
            <a:noFill/>
            <a:ln w="50800">
              <a:solidFill>
                <a:schemeClr val="tx2"/>
              </a:solidFill>
              <a:round/>
              <a:headEnd type="none" w="sm" len="sm"/>
              <a:tailEnd type="arrow" w="sm" len="sm"/>
            </a:ln>
          </p:spPr>
          <p:txBody>
            <a:bodyPr wrap="none" anchor="ctr"/>
            <a:lstStyle/>
            <a:p>
              <a:endParaRPr lang="en-US"/>
            </a:p>
          </p:txBody>
        </p:sp>
        <p:sp>
          <p:nvSpPr>
            <p:cNvPr id="11271" name="Line 7"/>
            <p:cNvSpPr>
              <a:spLocks noChangeShapeType="1"/>
            </p:cNvSpPr>
            <p:nvPr/>
          </p:nvSpPr>
          <p:spPr bwMode="auto">
            <a:xfrm flipH="1">
              <a:off x="3024" y="2352"/>
              <a:ext cx="288" cy="0"/>
            </a:xfrm>
            <a:prstGeom prst="line">
              <a:avLst/>
            </a:prstGeom>
            <a:noFill/>
            <a:ln w="50800">
              <a:solidFill>
                <a:schemeClr val="tx2"/>
              </a:solidFill>
              <a:round/>
              <a:headEnd type="none" w="sm" len="sm"/>
              <a:tailEnd type="none" w="sm" len="sm"/>
            </a:ln>
          </p:spPr>
          <p:txBody>
            <a:bodyPr wrap="none" anchor="ctr"/>
            <a:lstStyle/>
            <a:p>
              <a:endParaRPr lang="en-US"/>
            </a:p>
          </p:txBody>
        </p:sp>
        <p:sp>
          <p:nvSpPr>
            <p:cNvPr id="11272" name="Line 8"/>
            <p:cNvSpPr>
              <a:spLocks noChangeShapeType="1"/>
            </p:cNvSpPr>
            <p:nvPr/>
          </p:nvSpPr>
          <p:spPr bwMode="auto">
            <a:xfrm>
              <a:off x="3024" y="2352"/>
              <a:ext cx="0" cy="288"/>
            </a:xfrm>
            <a:prstGeom prst="line">
              <a:avLst/>
            </a:prstGeom>
            <a:noFill/>
            <a:ln w="50800">
              <a:solidFill>
                <a:schemeClr val="tx2"/>
              </a:solidFill>
              <a:round/>
              <a:headEnd type="none" w="sm" len="sm"/>
              <a:tailEnd type="arrow" w="sm" len="sm"/>
            </a:ln>
          </p:spPr>
          <p:txBody>
            <a:bodyPr wrap="none" anchor="ctr"/>
            <a:lstStyle/>
            <a:p>
              <a:endParaRPr lang="en-US"/>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t>PXI Controller</a:t>
            </a:r>
            <a:endParaRPr lang="en-US" u="sng" smtClean="0"/>
          </a:p>
        </p:txBody>
      </p:sp>
      <p:sp>
        <p:nvSpPr>
          <p:cNvPr id="21507" name="Rectangle 3"/>
          <p:cNvSpPr>
            <a:spLocks noGrp="1" noChangeArrowheads="1"/>
          </p:cNvSpPr>
          <p:nvPr>
            <p:ph idx="1"/>
          </p:nvPr>
        </p:nvSpPr>
        <p:spPr>
          <a:xfrm>
            <a:off x="685800" y="1600200"/>
            <a:ext cx="8458200" cy="4038600"/>
          </a:xfrm>
        </p:spPr>
        <p:txBody>
          <a:bodyPr/>
          <a:lstStyle/>
          <a:p>
            <a:r>
              <a:rPr lang="en-US" sz="2800" dirty="0" smtClean="0"/>
              <a:t>Controller must be in leftmost slot (slot 1)</a:t>
            </a:r>
          </a:p>
          <a:p>
            <a:r>
              <a:rPr lang="en-US" sz="2800" dirty="0" smtClean="0"/>
              <a:t>NI Embedded Controllers:</a:t>
            </a:r>
          </a:p>
          <a:p>
            <a:pPr marL="692150" lvl="1" indent="-347663"/>
            <a:r>
              <a:rPr lang="en-US" sz="2400" dirty="0" smtClean="0"/>
              <a:t>Controllers are PCs running an OS (Windows, RT, Linux, …)</a:t>
            </a:r>
          </a:p>
          <a:p>
            <a:r>
              <a:rPr lang="en-US" sz="2800" dirty="0" smtClean="0"/>
              <a:t>Remote Controllers</a:t>
            </a:r>
          </a:p>
          <a:p>
            <a:pPr marL="692150" lvl="1" indent="-347663"/>
            <a:r>
              <a:rPr lang="en-US" dirty="0" smtClean="0"/>
              <a:t>MXI-3/4</a:t>
            </a:r>
          </a:p>
          <a:p>
            <a:pPr marL="692150" lvl="1" indent="-347663"/>
            <a:r>
              <a:rPr lang="en-US" dirty="0" smtClean="0"/>
              <a:t>MXI Express</a:t>
            </a:r>
          </a:p>
        </p:txBody>
      </p:sp>
      <p:pic>
        <p:nvPicPr>
          <p:cNvPr id="21508" name="Picture 4" descr="PXI-Systems"/>
          <p:cNvPicPr>
            <a:picLocks noChangeAspect="1" noChangeArrowheads="1"/>
          </p:cNvPicPr>
          <p:nvPr/>
        </p:nvPicPr>
        <p:blipFill>
          <a:blip r:embed="rId3" cstate="print"/>
          <a:srcRect/>
          <a:stretch>
            <a:fillRect/>
          </a:stretch>
        </p:blipFill>
        <p:spPr bwMode="auto">
          <a:xfrm>
            <a:off x="6896100" y="4876800"/>
            <a:ext cx="2247900" cy="1106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PXI Controller: Embedded</a:t>
            </a:r>
          </a:p>
        </p:txBody>
      </p:sp>
      <p:sp>
        <p:nvSpPr>
          <p:cNvPr id="22531" name="Rectangle 3"/>
          <p:cNvSpPr>
            <a:spLocks noGrp="1" noChangeArrowheads="1"/>
          </p:cNvSpPr>
          <p:nvPr>
            <p:ph type="body" sz="half" idx="1"/>
          </p:nvPr>
        </p:nvSpPr>
        <p:spPr>
          <a:xfrm>
            <a:off x="685800" y="1630363"/>
            <a:ext cx="4678363" cy="1009650"/>
          </a:xfrm>
        </p:spPr>
        <p:txBody>
          <a:bodyPr/>
          <a:lstStyle/>
          <a:p>
            <a:pPr>
              <a:lnSpc>
                <a:spcPct val="90000"/>
              </a:lnSpc>
            </a:pPr>
            <a:r>
              <a:rPr lang="en-US" sz="2800" dirty="0" smtClean="0"/>
              <a:t>Fully functional computer</a:t>
            </a:r>
          </a:p>
          <a:p>
            <a:pPr>
              <a:lnSpc>
                <a:spcPct val="90000"/>
              </a:lnSpc>
            </a:pPr>
            <a:r>
              <a:rPr lang="en-US" sz="2800" dirty="0" smtClean="0"/>
              <a:t>Controller in slot 1 of chassis</a:t>
            </a:r>
          </a:p>
        </p:txBody>
      </p:sp>
      <p:pic>
        <p:nvPicPr>
          <p:cNvPr id="22532" name="Picture 5" descr="NI PXI-8196"/>
          <p:cNvPicPr>
            <a:picLocks noGrp="1" noChangeAspect="1" noChangeArrowheads="1"/>
          </p:cNvPicPr>
          <p:nvPr>
            <p:ph sz="half" idx="2"/>
          </p:nvPr>
        </p:nvPicPr>
        <p:blipFill>
          <a:blip r:embed="rId3" cstate="print"/>
          <a:srcRect l="11160" r="11160"/>
          <a:stretch>
            <a:fillRect/>
          </a:stretch>
        </p:blipFill>
        <p:spPr>
          <a:xfrm>
            <a:off x="963613" y="2827338"/>
            <a:ext cx="2982912" cy="2270125"/>
          </a:xfrm>
        </p:spPr>
      </p:pic>
      <p:sp>
        <p:nvSpPr>
          <p:cNvPr id="22533" name="Rectangle 4"/>
          <p:cNvSpPr>
            <a:spLocks noChangeArrowheads="1"/>
          </p:cNvSpPr>
          <p:nvPr/>
        </p:nvSpPr>
        <p:spPr bwMode="auto">
          <a:xfrm>
            <a:off x="3886200" y="2971800"/>
            <a:ext cx="5257800" cy="1600200"/>
          </a:xfrm>
          <a:prstGeom prst="rect">
            <a:avLst/>
          </a:prstGeom>
          <a:noFill/>
          <a:ln w="9525">
            <a:noFill/>
            <a:miter lim="800000"/>
            <a:headEnd/>
            <a:tailEnd/>
          </a:ln>
        </p:spPr>
        <p:txBody>
          <a:bodyPr/>
          <a:lstStyle/>
          <a:p>
            <a:pPr marL="342900" indent="-342900" algn="l">
              <a:spcBef>
                <a:spcPct val="20000"/>
              </a:spcBef>
            </a:pPr>
            <a:r>
              <a:rPr lang="en-US" sz="2800" dirty="0"/>
              <a:t>NI Embedded Controllers</a:t>
            </a:r>
          </a:p>
          <a:p>
            <a:pPr marL="742950" lvl="1" indent="-285750" algn="l">
              <a:spcBef>
                <a:spcPct val="20000"/>
              </a:spcBef>
              <a:buFontTx/>
              <a:buChar char="–"/>
            </a:pPr>
            <a:r>
              <a:rPr lang="en-US" sz="2400" dirty="0" smtClean="0"/>
              <a:t>Windows, Real Time OS, or Dual-Boot</a:t>
            </a:r>
          </a:p>
          <a:p>
            <a:pPr marL="742950" lvl="1" indent="-285750" algn="l">
              <a:spcBef>
                <a:spcPct val="20000"/>
              </a:spcBef>
              <a:buFontTx/>
              <a:buChar char="–"/>
            </a:pPr>
            <a:r>
              <a:rPr lang="en-US" sz="2400" dirty="0" smtClean="0"/>
              <a:t>PXI or </a:t>
            </a:r>
            <a:r>
              <a:rPr lang="en-US" sz="2400" dirty="0" err="1" smtClean="0"/>
              <a:t>PXIe</a:t>
            </a:r>
            <a:endParaRPr lang="en-US" sz="2400" dirty="0"/>
          </a:p>
        </p:txBody>
      </p:sp>
      <p:pic>
        <p:nvPicPr>
          <p:cNvPr id="22534" name="Picture 6" descr="PXI-Systems"/>
          <p:cNvPicPr>
            <a:picLocks noChangeAspect="1" noChangeArrowheads="1"/>
          </p:cNvPicPr>
          <p:nvPr/>
        </p:nvPicPr>
        <p:blipFill>
          <a:blip r:embed="rId4" cstate="print"/>
          <a:srcRect/>
          <a:stretch>
            <a:fillRect/>
          </a:stretch>
        </p:blipFill>
        <p:spPr bwMode="auto">
          <a:xfrm>
            <a:off x="6896100" y="4876800"/>
            <a:ext cx="2247900" cy="1106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t>PXI Controller: Embedded</a:t>
            </a:r>
          </a:p>
        </p:txBody>
      </p:sp>
      <p:sp>
        <p:nvSpPr>
          <p:cNvPr id="8" name="Rectangle 3"/>
          <p:cNvSpPr txBox="1">
            <a:spLocks noChangeArrowheads="1"/>
          </p:cNvSpPr>
          <p:nvPr/>
        </p:nvSpPr>
        <p:spPr bwMode="auto">
          <a:xfrm>
            <a:off x="381000" y="1676400"/>
            <a:ext cx="8534400" cy="3505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sz="2800" b="0" i="0" u="none" strike="noStrike" kern="0" cap="none" spc="0" normalizeH="0" baseline="0" noProof="0" dirty="0" smtClean="0">
                <a:ln>
                  <a:noFill/>
                </a:ln>
                <a:solidFill>
                  <a:schemeClr val="tx1"/>
                </a:solidFill>
                <a:effectLst/>
                <a:uLnTx/>
                <a:uFillTx/>
                <a:latin typeface="+mn-lt"/>
                <a:ea typeface="+mn-ea"/>
                <a:cs typeface="+mn-cs"/>
              </a:rPr>
              <a:t>Latest and Greatest</a:t>
            </a:r>
          </a:p>
          <a:p>
            <a:pPr marL="800100" lvl="1" indent="-342900" algn="l">
              <a:lnSpc>
                <a:spcPct val="90000"/>
              </a:lnSpc>
              <a:spcBef>
                <a:spcPct val="20000"/>
              </a:spcBef>
              <a:buFontTx/>
              <a:buChar char="•"/>
            </a:pPr>
            <a:r>
              <a:rPr lang="en-US" sz="2400" kern="0" baseline="0" dirty="0" smtClean="0">
                <a:latin typeface="+mn-lt"/>
              </a:rPr>
              <a:t>PXI-8110</a:t>
            </a:r>
          </a:p>
          <a:p>
            <a:pPr marL="1257300" lvl="2" indent="-342900" algn="l">
              <a:lnSpc>
                <a:spcPct val="90000"/>
              </a:lnSpc>
              <a:spcBef>
                <a:spcPct val="20000"/>
              </a:spcBef>
              <a:buFontTx/>
              <a:buChar char="•"/>
            </a:pPr>
            <a:r>
              <a:rPr lang="en-US" sz="2400" kern="0" dirty="0" smtClean="0">
                <a:latin typeface="+mn-lt"/>
              </a:rPr>
              <a:t>2.26 GHz, Quad Core</a:t>
            </a:r>
          </a:p>
          <a:p>
            <a:pPr marL="800100" lvl="1" indent="-342900" algn="l">
              <a:lnSpc>
                <a:spcPct val="90000"/>
              </a:lnSpc>
              <a:spcBef>
                <a:spcPct val="20000"/>
              </a:spcBef>
              <a:buFontTx/>
              <a:buChar char="•"/>
            </a:pPr>
            <a:r>
              <a:rPr lang="en-US" sz="2400" kern="0" dirty="0" smtClean="0"/>
              <a:t>PXIe-8108</a:t>
            </a:r>
          </a:p>
          <a:p>
            <a:pPr marL="1257300" lvl="2" indent="-342900" algn="l">
              <a:lnSpc>
                <a:spcPct val="90000"/>
              </a:lnSpc>
              <a:spcBef>
                <a:spcPct val="20000"/>
              </a:spcBef>
              <a:buFontTx/>
              <a:buChar char="•"/>
            </a:pPr>
            <a:r>
              <a:rPr lang="en-US" sz="2400" kern="0" dirty="0" smtClean="0"/>
              <a:t>2.53 GHz, Dual Core</a:t>
            </a:r>
            <a:endParaRPr lang="en-US" sz="2400" kern="0" dirty="0" smtClean="0">
              <a:latin typeface="+mn-lt"/>
            </a:endParaRPr>
          </a:p>
          <a:p>
            <a:pPr marL="800100" lvl="1" indent="-342900" algn="l">
              <a:lnSpc>
                <a:spcPct val="90000"/>
              </a:lnSpc>
              <a:spcBef>
                <a:spcPct val="20000"/>
              </a:spcBef>
              <a:buFontTx/>
              <a:buChar char="•"/>
            </a:pPr>
            <a:r>
              <a:rPr lang="en-US" sz="2400" kern="0" baseline="0" dirty="0" smtClean="0">
                <a:latin typeface="+mn-lt"/>
              </a:rPr>
              <a:t>PXIe-8130</a:t>
            </a:r>
          </a:p>
          <a:p>
            <a:pPr marL="1257300" lvl="2" indent="-342900" algn="l">
              <a:lnSpc>
                <a:spcPct val="90000"/>
              </a:lnSpc>
              <a:spcBef>
                <a:spcPct val="20000"/>
              </a:spcBef>
              <a:buFontTx/>
              <a:buChar char="•"/>
            </a:pPr>
            <a:r>
              <a:rPr lang="en-US" sz="2400" kern="0" dirty="0" smtClean="0">
                <a:latin typeface="+mn-lt"/>
              </a:rPr>
              <a:t>2.3 GHz, Dual Core, 64-bit</a:t>
            </a:r>
            <a:endParaRPr lang="en-US" sz="2400" kern="0" baseline="0" dirty="0" smtClean="0">
              <a:latin typeface="+mn-lt"/>
            </a:endParaRPr>
          </a:p>
          <a:p>
            <a:pPr marL="800100" lvl="1" indent="-342900" algn="l">
              <a:lnSpc>
                <a:spcPct val="90000"/>
              </a:lnSpc>
              <a:spcBef>
                <a:spcPct val="20000"/>
              </a:spcBef>
              <a:buFontTx/>
              <a:buChar char="•"/>
            </a:pPr>
            <a:r>
              <a:rPr kumimoji="0" lang="en-US" sz="2400" b="0" i="0" u="none" strike="noStrike" kern="0" cap="none" spc="0" normalizeH="0" baseline="0" noProof="0" dirty="0" smtClean="0">
                <a:ln>
                  <a:noFill/>
                </a:ln>
                <a:solidFill>
                  <a:schemeClr val="tx1"/>
                </a:solidFill>
                <a:effectLst/>
                <a:uLnTx/>
                <a:uFillTx/>
                <a:latin typeface="+mn-lt"/>
              </a:rPr>
              <a:t>PXI-8101</a:t>
            </a:r>
          </a:p>
          <a:p>
            <a:pPr marL="1257300" lvl="2" indent="-342900" algn="l">
              <a:lnSpc>
                <a:spcPct val="90000"/>
              </a:lnSpc>
              <a:spcBef>
                <a:spcPct val="20000"/>
              </a:spcBef>
              <a:buFontTx/>
              <a:buChar char="•"/>
            </a:pPr>
            <a:r>
              <a:rPr lang="en-US" sz="2400" kern="0" dirty="0" smtClean="0">
                <a:latin typeface="+mn-lt"/>
              </a:rPr>
              <a:t>1.6 GHz, 2-Slot</a:t>
            </a:r>
            <a:endParaRPr kumimoji="0" lang="en-US" sz="2400" b="0" i="0" u="none" strike="noStrike" kern="0" cap="none" spc="0" normalizeH="0" baseline="0" noProof="0" dirty="0" smtClean="0">
              <a:ln>
                <a:noFill/>
              </a:ln>
              <a:solidFill>
                <a:schemeClr val="tx1"/>
              </a:solidFill>
              <a:effectLst/>
              <a:uLnTx/>
              <a:uFillTx/>
              <a:latin typeface="+mn-lt"/>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en-US" sz="2800" b="0" i="0" u="none" strike="noStrike" kern="0" cap="none" spc="0" normalizeH="0" baseline="0" noProof="0" dirty="0" smtClean="0">
              <a:ln>
                <a:noFill/>
              </a:ln>
              <a:solidFill>
                <a:schemeClr val="tx1"/>
              </a:solidFill>
              <a:effectLst/>
              <a:uLnTx/>
              <a:uFillTx/>
              <a:latin typeface="+mn-lt"/>
              <a:ea typeface="+mn-ea"/>
              <a:cs typeface="+mn-cs"/>
            </a:endParaRPr>
          </a:p>
        </p:txBody>
      </p:sp>
      <p:pic>
        <p:nvPicPr>
          <p:cNvPr id="11265" name="Picture 1"/>
          <p:cNvPicPr>
            <a:picLocks noChangeAspect="1" noChangeArrowheads="1"/>
          </p:cNvPicPr>
          <p:nvPr/>
        </p:nvPicPr>
        <p:blipFill>
          <a:blip r:embed="rId3" cstate="print"/>
          <a:srcRect/>
          <a:stretch>
            <a:fillRect/>
          </a:stretch>
        </p:blipFill>
        <p:spPr bwMode="auto">
          <a:xfrm>
            <a:off x="4800600" y="2057400"/>
            <a:ext cx="3810000" cy="2771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PXI Controller: Embedded</a:t>
            </a:r>
          </a:p>
        </p:txBody>
      </p:sp>
      <p:pic>
        <p:nvPicPr>
          <p:cNvPr id="24579" name="Picture 3" descr="8186"/>
          <p:cNvPicPr>
            <a:picLocks noChangeAspect="1" noChangeArrowheads="1"/>
          </p:cNvPicPr>
          <p:nvPr/>
        </p:nvPicPr>
        <p:blipFill>
          <a:blip r:embed="rId3" cstate="print"/>
          <a:srcRect/>
          <a:stretch>
            <a:fillRect/>
          </a:stretch>
        </p:blipFill>
        <p:spPr bwMode="auto">
          <a:xfrm>
            <a:off x="304800" y="1447800"/>
            <a:ext cx="4114800" cy="3003550"/>
          </a:xfrm>
          <a:prstGeom prst="rect">
            <a:avLst/>
          </a:prstGeom>
          <a:noFill/>
          <a:ln w="9525">
            <a:noFill/>
            <a:miter lim="800000"/>
            <a:headEnd/>
            <a:tailEnd/>
          </a:ln>
        </p:spPr>
      </p:pic>
      <p:pic>
        <p:nvPicPr>
          <p:cNvPr id="24580" name="Picture 4" descr="8196"/>
          <p:cNvPicPr>
            <a:picLocks noChangeAspect="1" noChangeArrowheads="1"/>
          </p:cNvPicPr>
          <p:nvPr/>
        </p:nvPicPr>
        <p:blipFill>
          <a:blip r:embed="rId4" cstate="print"/>
          <a:srcRect/>
          <a:stretch>
            <a:fillRect/>
          </a:stretch>
        </p:blipFill>
        <p:spPr bwMode="auto">
          <a:xfrm>
            <a:off x="4419600" y="1371600"/>
            <a:ext cx="4114800" cy="3003550"/>
          </a:xfrm>
          <a:prstGeom prst="rect">
            <a:avLst/>
          </a:prstGeom>
          <a:noFill/>
          <a:ln w="9525">
            <a:noFill/>
            <a:miter lim="800000"/>
            <a:headEnd/>
            <a:tailEnd/>
          </a:ln>
        </p:spPr>
      </p:pic>
      <p:sp>
        <p:nvSpPr>
          <p:cNvPr id="24581" name="Text Box 5"/>
          <p:cNvSpPr txBox="1">
            <a:spLocks noChangeArrowheads="1"/>
          </p:cNvSpPr>
          <p:nvPr/>
        </p:nvSpPr>
        <p:spPr bwMode="auto">
          <a:xfrm>
            <a:off x="1752600" y="4630738"/>
            <a:ext cx="1365250" cy="457200"/>
          </a:xfrm>
          <a:prstGeom prst="rect">
            <a:avLst/>
          </a:prstGeom>
          <a:noFill/>
          <a:ln w="9525">
            <a:noFill/>
            <a:miter lim="800000"/>
            <a:headEnd/>
            <a:tailEnd/>
          </a:ln>
        </p:spPr>
        <p:txBody>
          <a:bodyPr wrap="none">
            <a:spAutoFit/>
          </a:bodyPr>
          <a:lstStyle/>
          <a:p>
            <a:pPr algn="l"/>
            <a:r>
              <a:rPr lang="en-US" sz="2400" b="1"/>
              <a:t>PXI - 8186</a:t>
            </a:r>
          </a:p>
        </p:txBody>
      </p:sp>
      <p:sp>
        <p:nvSpPr>
          <p:cNvPr id="24582" name="Text Box 6"/>
          <p:cNvSpPr txBox="1">
            <a:spLocks noChangeArrowheads="1"/>
          </p:cNvSpPr>
          <p:nvPr/>
        </p:nvSpPr>
        <p:spPr bwMode="auto">
          <a:xfrm>
            <a:off x="5638800" y="4630738"/>
            <a:ext cx="1365250" cy="457200"/>
          </a:xfrm>
          <a:prstGeom prst="rect">
            <a:avLst/>
          </a:prstGeom>
          <a:noFill/>
          <a:ln w="9525">
            <a:noFill/>
            <a:miter lim="800000"/>
            <a:headEnd/>
            <a:tailEnd/>
          </a:ln>
        </p:spPr>
        <p:txBody>
          <a:bodyPr wrap="none">
            <a:spAutoFit/>
          </a:bodyPr>
          <a:lstStyle/>
          <a:p>
            <a:pPr algn="l"/>
            <a:r>
              <a:rPr lang="en-US" sz="2400" b="1"/>
              <a:t>PXI - 8196</a:t>
            </a:r>
          </a:p>
        </p:txBody>
      </p:sp>
      <p:sp>
        <p:nvSpPr>
          <p:cNvPr id="24583" name="Text Box 7"/>
          <p:cNvSpPr txBox="1">
            <a:spLocks noChangeArrowheads="1"/>
          </p:cNvSpPr>
          <p:nvPr/>
        </p:nvSpPr>
        <p:spPr bwMode="auto">
          <a:xfrm>
            <a:off x="609600" y="5287963"/>
            <a:ext cx="8153400" cy="427037"/>
          </a:xfrm>
          <a:prstGeom prst="rect">
            <a:avLst/>
          </a:prstGeom>
          <a:noFill/>
          <a:ln w="9525">
            <a:noFill/>
            <a:miter lim="800000"/>
            <a:headEnd/>
            <a:tailEnd/>
          </a:ln>
        </p:spPr>
        <p:txBody>
          <a:bodyPr>
            <a:spAutoFit/>
          </a:bodyPr>
          <a:lstStyle/>
          <a:p>
            <a:r>
              <a:rPr lang="en-US" sz="2200"/>
              <a:t>Video, Serial, Ethernet, Parallel , PS2, USB, GPIB and ExpressCard</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PXI Controller: Remote</a:t>
            </a:r>
          </a:p>
        </p:txBody>
      </p:sp>
      <p:sp>
        <p:nvSpPr>
          <p:cNvPr id="25603" name="Rectangle 3"/>
          <p:cNvSpPr>
            <a:spLocks noGrp="1" noChangeArrowheads="1"/>
          </p:cNvSpPr>
          <p:nvPr>
            <p:ph idx="1"/>
          </p:nvPr>
        </p:nvSpPr>
        <p:spPr>
          <a:xfrm>
            <a:off x="381000" y="1676400"/>
            <a:ext cx="8534400" cy="3505200"/>
          </a:xfrm>
        </p:spPr>
        <p:txBody>
          <a:bodyPr/>
          <a:lstStyle/>
          <a:p>
            <a:pPr>
              <a:lnSpc>
                <a:spcPct val="90000"/>
              </a:lnSpc>
            </a:pPr>
            <a:r>
              <a:rPr lang="en-US" sz="2800" dirty="0" smtClean="0"/>
              <a:t>MXI-3 (older)</a:t>
            </a:r>
          </a:p>
          <a:p>
            <a:pPr lvl="1">
              <a:lnSpc>
                <a:spcPct val="90000"/>
              </a:lnSpc>
              <a:buClr>
                <a:schemeClr val="tx2"/>
              </a:buClr>
              <a:buFont typeface="Wingdings" pitchFamily="2" charset="2"/>
              <a:buChar char="Ø"/>
            </a:pPr>
            <a:r>
              <a:rPr lang="en-US" sz="2400" dirty="0" smtClean="0"/>
              <a:t>84MB/s Bandwidth</a:t>
            </a:r>
          </a:p>
          <a:p>
            <a:pPr lvl="1">
              <a:lnSpc>
                <a:spcPct val="90000"/>
              </a:lnSpc>
              <a:buClr>
                <a:schemeClr val="tx2"/>
              </a:buClr>
              <a:buFont typeface="Wingdings" pitchFamily="2" charset="2"/>
              <a:buChar char="Ø"/>
            </a:pPr>
            <a:r>
              <a:rPr lang="en-US" sz="2400" dirty="0" smtClean="0"/>
              <a:t>Option of Fiber or Cooper Cabling</a:t>
            </a:r>
          </a:p>
          <a:p>
            <a:pPr lvl="1">
              <a:lnSpc>
                <a:spcPct val="90000"/>
              </a:lnSpc>
              <a:buClr>
                <a:schemeClr val="tx2"/>
              </a:buClr>
              <a:buFont typeface="Wingdings" pitchFamily="2" charset="2"/>
              <a:buChar char="Ø"/>
            </a:pPr>
            <a:r>
              <a:rPr lang="en-US" sz="2400" dirty="0" smtClean="0"/>
              <a:t>Allows control of PXI chassis from your PC</a:t>
            </a:r>
          </a:p>
          <a:p>
            <a:pPr lvl="1">
              <a:lnSpc>
                <a:spcPct val="90000"/>
              </a:lnSpc>
              <a:buClr>
                <a:schemeClr val="tx2"/>
              </a:buClr>
              <a:buFont typeface="Wingdings" pitchFamily="2" charset="2"/>
              <a:buChar char="Ø"/>
            </a:pPr>
            <a:r>
              <a:rPr lang="en-US" sz="2400" dirty="0" smtClean="0"/>
              <a:t>MXI-3 Optimization Software (Optional Bug Fix)</a:t>
            </a:r>
          </a:p>
          <a:p>
            <a:pPr lvl="1">
              <a:lnSpc>
                <a:spcPct val="90000"/>
              </a:lnSpc>
              <a:buClr>
                <a:schemeClr val="tx2"/>
              </a:buClr>
              <a:buFont typeface="Wingdings" pitchFamily="2" charset="2"/>
              <a:buChar char="Ø"/>
            </a:pPr>
            <a:r>
              <a:rPr lang="en-US" sz="2400" dirty="0" smtClean="0"/>
              <a:t>Install PXI-MXI module in controller slot</a:t>
            </a:r>
          </a:p>
          <a:p>
            <a:pPr lvl="1">
              <a:lnSpc>
                <a:spcPct val="90000"/>
              </a:lnSpc>
              <a:buClr>
                <a:schemeClr val="tx2"/>
              </a:buClr>
              <a:buFont typeface="Wingdings" pitchFamily="2" charset="2"/>
              <a:buChar char="Ø"/>
            </a:pPr>
            <a:r>
              <a:rPr lang="en-US" sz="2400" b="1" dirty="0" smtClean="0"/>
              <a:t>Boot PXI Chassis before PC</a:t>
            </a:r>
          </a:p>
          <a:p>
            <a:pPr lvl="1">
              <a:lnSpc>
                <a:spcPct val="90000"/>
              </a:lnSpc>
              <a:buClr>
                <a:schemeClr val="tx2"/>
              </a:buClr>
              <a:buFont typeface="Wingdings" pitchFamily="2" charset="2"/>
              <a:buChar char="Ø"/>
            </a:pPr>
            <a:endParaRPr lang="en-US" sz="2400" dirty="0" smtClean="0"/>
          </a:p>
          <a:p>
            <a:pPr>
              <a:lnSpc>
                <a:spcPct val="90000"/>
              </a:lnSpc>
            </a:pPr>
            <a:endParaRPr lang="en-US" sz="2800" dirty="0" smtClean="0"/>
          </a:p>
        </p:txBody>
      </p:sp>
      <p:pic>
        <p:nvPicPr>
          <p:cNvPr id="25604" name="Picture 4" descr="NI PXI-PCI8331"/>
          <p:cNvPicPr>
            <a:picLocks noChangeAspect="1" noChangeArrowheads="1"/>
          </p:cNvPicPr>
          <p:nvPr/>
        </p:nvPicPr>
        <p:blipFill>
          <a:blip r:embed="rId3" cstate="print"/>
          <a:srcRect/>
          <a:stretch>
            <a:fillRect/>
          </a:stretch>
        </p:blipFill>
        <p:spPr bwMode="auto">
          <a:xfrm>
            <a:off x="5791200" y="4038600"/>
            <a:ext cx="2819400" cy="2051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304800"/>
            <a:ext cx="7772400" cy="1143000"/>
          </a:xfrm>
        </p:spPr>
        <p:txBody>
          <a:bodyPr/>
          <a:lstStyle/>
          <a:p>
            <a:r>
              <a:rPr lang="en-US" smtClean="0"/>
              <a:t>PXI Controller: Remote</a:t>
            </a:r>
          </a:p>
        </p:txBody>
      </p:sp>
      <p:sp>
        <p:nvSpPr>
          <p:cNvPr id="26627" name="Rectangle 3"/>
          <p:cNvSpPr>
            <a:spLocks noGrp="1" noChangeArrowheads="1"/>
          </p:cNvSpPr>
          <p:nvPr>
            <p:ph idx="1"/>
          </p:nvPr>
        </p:nvSpPr>
        <p:spPr>
          <a:xfrm>
            <a:off x="381000" y="1222375"/>
            <a:ext cx="8534400" cy="4411663"/>
          </a:xfrm>
        </p:spPr>
        <p:txBody>
          <a:bodyPr/>
          <a:lstStyle/>
          <a:p>
            <a:r>
              <a:rPr lang="en-US" sz="2800" smtClean="0"/>
              <a:t>MXI-4</a:t>
            </a:r>
          </a:p>
          <a:p>
            <a:pPr marL="692150" lvl="1" indent="-347663">
              <a:buClr>
                <a:schemeClr val="tx2"/>
              </a:buClr>
              <a:buFont typeface="Wingdings" pitchFamily="2" charset="2"/>
              <a:buChar char="Ø"/>
            </a:pPr>
            <a:r>
              <a:rPr lang="en-US" sz="2400" smtClean="0"/>
              <a:t>78 MB/s sustained (Error Correction)</a:t>
            </a:r>
          </a:p>
          <a:p>
            <a:pPr marL="692150" lvl="1" indent="-347663">
              <a:buClr>
                <a:schemeClr val="tx2"/>
              </a:buClr>
              <a:buFont typeface="Wingdings" pitchFamily="2" charset="2"/>
              <a:buChar char="Ø"/>
            </a:pPr>
            <a:r>
              <a:rPr lang="en-US" sz="2400" smtClean="0"/>
              <a:t>Fiber provides electrical isolation</a:t>
            </a:r>
          </a:p>
          <a:p>
            <a:pPr marL="692150" lvl="1" indent="-347663">
              <a:buClr>
                <a:schemeClr val="tx2"/>
              </a:buClr>
              <a:buFont typeface="Wingdings" pitchFamily="2" charset="2"/>
              <a:buChar char="Ø"/>
            </a:pPr>
            <a:r>
              <a:rPr lang="en-US" sz="2400" smtClean="0"/>
              <a:t>Up to 200m per link (OTS) or ~300m with custom cabling</a:t>
            </a:r>
          </a:p>
          <a:p>
            <a:r>
              <a:rPr lang="en-US" sz="2800" smtClean="0"/>
              <a:t>MXI Express PCIe to PXI (PCI)</a:t>
            </a:r>
          </a:p>
          <a:p>
            <a:pPr marL="692150" lvl="1" indent="-347663">
              <a:buClr>
                <a:schemeClr val="tx2"/>
              </a:buClr>
              <a:buFont typeface="Wingdings" pitchFamily="2" charset="2"/>
              <a:buChar char="Ø"/>
            </a:pPr>
            <a:r>
              <a:rPr lang="en-US" sz="2400" smtClean="0"/>
              <a:t>110 MB/s from the host to 1 chassis, 160 MB/s for 2 chassis (8362)</a:t>
            </a:r>
          </a:p>
          <a:p>
            <a:pPr marL="692150" lvl="1" indent="-347663">
              <a:buClr>
                <a:schemeClr val="tx2"/>
              </a:buClr>
              <a:buFont typeface="Wingdings" pitchFamily="2" charset="2"/>
              <a:buChar char="Ø"/>
            </a:pPr>
            <a:r>
              <a:rPr lang="en-US" sz="2400" smtClean="0"/>
              <a:t>Independent PCIe lanes on the host allow multiple 110 MB/s pipes to multiple chassis</a:t>
            </a:r>
          </a:p>
          <a:p>
            <a:pPr marL="692150" lvl="1" indent="-347663">
              <a:buClr>
                <a:schemeClr val="tx2"/>
              </a:buClr>
              <a:buFont typeface="Wingdings" pitchFamily="2" charset="2"/>
              <a:buChar char="Ø"/>
            </a:pPr>
            <a:r>
              <a:rPr lang="en-US" sz="2400" smtClean="0"/>
              <a:t>7m distance limit</a:t>
            </a:r>
          </a:p>
          <a:p>
            <a:pPr marL="692150" lvl="1" indent="-347663">
              <a:buClr>
                <a:schemeClr val="tx2"/>
              </a:buClr>
              <a:buFont typeface="Wingdings" pitchFamily="2" charset="2"/>
              <a:buChar char="Ø"/>
            </a:pPr>
            <a:r>
              <a:rPr lang="en-US" sz="2400" smtClean="0"/>
              <a:t>Not for PXI-PXI</a:t>
            </a:r>
          </a:p>
          <a:p>
            <a:pPr>
              <a:buFontTx/>
              <a:buNone/>
            </a:pPr>
            <a:endParaRPr lang="en-US" sz="28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PXI Controller: Remote Laptop</a:t>
            </a:r>
          </a:p>
        </p:txBody>
      </p:sp>
      <p:sp>
        <p:nvSpPr>
          <p:cNvPr id="27651" name="Rectangle 3"/>
          <p:cNvSpPr>
            <a:spLocks noGrp="1" noChangeArrowheads="1"/>
          </p:cNvSpPr>
          <p:nvPr>
            <p:ph idx="1"/>
          </p:nvPr>
        </p:nvSpPr>
        <p:spPr/>
        <p:txBody>
          <a:bodyPr/>
          <a:lstStyle/>
          <a:p>
            <a:pPr>
              <a:lnSpc>
                <a:spcPct val="90000"/>
              </a:lnSpc>
            </a:pPr>
            <a:r>
              <a:rPr lang="en-US" sz="2800" smtClean="0"/>
              <a:t>PXI-CardBus 8310</a:t>
            </a:r>
          </a:p>
          <a:p>
            <a:pPr marL="692150" lvl="1" indent="-347663">
              <a:lnSpc>
                <a:spcPct val="90000"/>
              </a:lnSpc>
              <a:buClr>
                <a:schemeClr val="tx2"/>
              </a:buClr>
              <a:buFont typeface="Wingdings" pitchFamily="2" charset="2"/>
              <a:buChar char="Ø"/>
            </a:pPr>
            <a:r>
              <a:rPr lang="en-US" sz="2400" smtClean="0"/>
              <a:t>CardBus to PXI kit OEM’d from Magma</a:t>
            </a:r>
          </a:p>
          <a:p>
            <a:pPr marL="692150" lvl="1" indent="-347663">
              <a:lnSpc>
                <a:spcPct val="90000"/>
              </a:lnSpc>
              <a:buClr>
                <a:schemeClr val="tx2"/>
              </a:buClr>
              <a:buFont typeface="Wingdings" pitchFamily="2" charset="2"/>
              <a:buChar char="Ø"/>
            </a:pPr>
            <a:r>
              <a:rPr lang="en-US" sz="2400" smtClean="0"/>
              <a:t>Not recommended if ExpressCard is an option</a:t>
            </a:r>
          </a:p>
          <a:p>
            <a:pPr marL="692150" lvl="1" indent="-347663">
              <a:lnSpc>
                <a:spcPct val="90000"/>
              </a:lnSpc>
              <a:buClr>
                <a:schemeClr val="tx2"/>
              </a:buClr>
              <a:buFont typeface="Wingdings" pitchFamily="2" charset="2"/>
              <a:buChar char="Ø"/>
            </a:pPr>
            <a:r>
              <a:rPr lang="en-US" sz="2400" smtClean="0"/>
              <a:t>50 MB/s to host, 10 MB/s from host</a:t>
            </a:r>
          </a:p>
          <a:p>
            <a:pPr marL="692150" lvl="1" indent="-347663">
              <a:lnSpc>
                <a:spcPct val="90000"/>
              </a:lnSpc>
              <a:buClr>
                <a:schemeClr val="tx2"/>
              </a:buClr>
              <a:buFont typeface="Wingdings" pitchFamily="2" charset="2"/>
              <a:buChar char="Ø"/>
            </a:pPr>
            <a:r>
              <a:rPr lang="en-US" sz="2400" smtClean="0"/>
              <a:t>List of tested laptops online</a:t>
            </a:r>
          </a:p>
          <a:p>
            <a:pPr>
              <a:lnSpc>
                <a:spcPct val="90000"/>
              </a:lnSpc>
            </a:pPr>
            <a:r>
              <a:rPr lang="en-US" sz="2800" smtClean="0"/>
              <a:t>MXI Express (ExpressCard MXI)</a:t>
            </a:r>
          </a:p>
          <a:p>
            <a:pPr marL="692150" lvl="1" indent="-347663">
              <a:lnSpc>
                <a:spcPct val="90000"/>
              </a:lnSpc>
              <a:buClr>
                <a:schemeClr val="tx2"/>
              </a:buClr>
              <a:buFont typeface="Wingdings" pitchFamily="2" charset="2"/>
              <a:buChar char="Ø"/>
            </a:pPr>
            <a:r>
              <a:rPr lang="en-US" sz="2400" smtClean="0"/>
              <a:t>Same throughput as MXI-Express</a:t>
            </a:r>
          </a:p>
          <a:p>
            <a:pPr marL="692150" lvl="1" indent="-347663">
              <a:lnSpc>
                <a:spcPct val="90000"/>
              </a:lnSpc>
              <a:buClr>
                <a:schemeClr val="tx2"/>
              </a:buClr>
              <a:buFont typeface="Wingdings" pitchFamily="2" charset="2"/>
              <a:buChar char="Ø"/>
            </a:pPr>
            <a:r>
              <a:rPr lang="en-US" sz="2400" smtClean="0"/>
              <a:t>Laptop host traditionally slower than desktop</a:t>
            </a:r>
          </a:p>
          <a:p>
            <a:pPr marL="692150" lvl="1" indent="-347663">
              <a:lnSpc>
                <a:spcPct val="90000"/>
              </a:lnSpc>
              <a:buClr>
                <a:schemeClr val="tx2"/>
              </a:buClr>
              <a:buFont typeface="Wingdings" pitchFamily="2" charset="2"/>
              <a:buChar char="Ø"/>
            </a:pPr>
            <a:r>
              <a:rPr lang="en-US" sz="2400" smtClean="0"/>
              <a:t>List of tested laptops online</a:t>
            </a:r>
          </a:p>
          <a:p>
            <a:pPr>
              <a:lnSpc>
                <a:spcPct val="90000"/>
              </a:lnSpc>
            </a:pPr>
            <a:endParaRPr lang="en-US" sz="28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smtClean="0"/>
              <a:t>PXI Controller: Remote</a:t>
            </a:r>
          </a:p>
        </p:txBody>
      </p:sp>
      <p:sp>
        <p:nvSpPr>
          <p:cNvPr id="1028" name="Rectangle 3"/>
          <p:cNvSpPr>
            <a:spLocks noGrp="1" noChangeArrowheads="1"/>
          </p:cNvSpPr>
          <p:nvPr>
            <p:ph idx="1"/>
          </p:nvPr>
        </p:nvSpPr>
        <p:spPr>
          <a:xfrm>
            <a:off x="685800" y="1524000"/>
            <a:ext cx="7772400" cy="3657600"/>
          </a:xfrm>
        </p:spPr>
        <p:txBody>
          <a:bodyPr/>
          <a:lstStyle/>
          <a:p>
            <a:r>
              <a:rPr lang="en-US" smtClean="0"/>
              <a:t>Connecting Multiple PXI Chassis Using MXI</a:t>
            </a:r>
          </a:p>
        </p:txBody>
      </p:sp>
      <p:graphicFrame>
        <p:nvGraphicFramePr>
          <p:cNvPr id="1026" name="Object 1024"/>
          <p:cNvGraphicFramePr>
            <a:graphicFrameLocks noChangeAspect="1"/>
          </p:cNvGraphicFramePr>
          <p:nvPr/>
        </p:nvGraphicFramePr>
        <p:xfrm>
          <a:off x="1676400" y="2133600"/>
          <a:ext cx="4800600" cy="3581400"/>
        </p:xfrm>
        <a:graphic>
          <a:graphicData uri="http://schemas.openxmlformats.org/presentationml/2006/ole">
            <p:oleObj spid="_x0000_s1026" name="Bitmap Image" r:id="rId4" imgW="4742857" imgH="3704762" progId="PBrush">
              <p:embed/>
            </p:oleObj>
          </a:graphicData>
        </a:graphic>
      </p:graphicFrame>
      <p:pic>
        <p:nvPicPr>
          <p:cNvPr id="1029" name="Picture 5" descr="PXI-Systems"/>
          <p:cNvPicPr>
            <a:picLocks noChangeAspect="1" noChangeArrowheads="1"/>
          </p:cNvPicPr>
          <p:nvPr/>
        </p:nvPicPr>
        <p:blipFill>
          <a:blip r:embed="rId5" cstate="print"/>
          <a:srcRect/>
          <a:stretch>
            <a:fillRect/>
          </a:stretch>
        </p:blipFill>
        <p:spPr bwMode="auto">
          <a:xfrm>
            <a:off x="6629400" y="4953000"/>
            <a:ext cx="2247900" cy="1106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sz="quarter"/>
          </p:nvPr>
        </p:nvSpPr>
        <p:spPr/>
        <p:txBody>
          <a:bodyPr/>
          <a:lstStyle/>
          <a:p>
            <a:r>
              <a:rPr lang="en-US" dirty="0" smtClean="0">
                <a:latin typeface="Arial" pitchFamily="34" charset="0"/>
              </a:rPr>
              <a:t>PXI Fundamentals</a:t>
            </a:r>
            <a:endParaRPr lang="en-US" dirty="0" smtClean="0">
              <a:latin typeface="Garamond" pitchFamily="18" charset="0"/>
            </a:endParaRPr>
          </a:p>
        </p:txBody>
      </p:sp>
      <p:sp>
        <p:nvSpPr>
          <p:cNvPr id="7171" name="Rectangle 3"/>
          <p:cNvSpPr>
            <a:spLocks noGrp="1" noChangeArrowheads="1"/>
          </p:cNvSpPr>
          <p:nvPr>
            <p:ph type="subTitle" sz="quarter" idx="1"/>
          </p:nvPr>
        </p:nvSpPr>
        <p:spPr/>
        <p:txBody>
          <a:bodyPr/>
          <a:lstStyle/>
          <a:p>
            <a:endParaRPr lang="en-US" sz="1800" smtClean="0">
              <a:latin typeface="Garamond" pitchFamily="18" charset="0"/>
            </a:endParaRPr>
          </a:p>
          <a:p>
            <a:endParaRPr lang="en-US" sz="2400" smtClean="0">
              <a:latin typeface="Garamond" pitchFamily="18" charset="0"/>
            </a:endParaRPr>
          </a:p>
        </p:txBody>
      </p:sp>
      <p:pic>
        <p:nvPicPr>
          <p:cNvPr id="7172" name="Picture 4" descr="PXI-Systems"/>
          <p:cNvPicPr>
            <a:picLocks noChangeAspect="1" noChangeArrowheads="1"/>
          </p:cNvPicPr>
          <p:nvPr/>
        </p:nvPicPr>
        <p:blipFill>
          <a:blip r:embed="rId3" cstate="print"/>
          <a:srcRect/>
          <a:stretch>
            <a:fillRect/>
          </a:stretch>
        </p:blipFill>
        <p:spPr bwMode="auto">
          <a:xfrm>
            <a:off x="6896100" y="4876800"/>
            <a:ext cx="2247900" cy="1106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304800" y="0"/>
            <a:ext cx="7354888" cy="1062038"/>
          </a:xfrm>
        </p:spPr>
        <p:txBody>
          <a:bodyPr/>
          <a:lstStyle/>
          <a:p>
            <a:r>
              <a:rPr lang="en-US" dirty="0" smtClean="0"/>
              <a:t>PCI Control of </a:t>
            </a:r>
            <a:r>
              <a:rPr lang="en-US" u="sng" dirty="0" smtClean="0"/>
              <a:t>PXI</a:t>
            </a:r>
          </a:p>
        </p:txBody>
      </p:sp>
      <p:sp>
        <p:nvSpPr>
          <p:cNvPr id="86020" name="Text Box 4"/>
          <p:cNvSpPr txBox="1">
            <a:spLocks noChangeArrowheads="1"/>
          </p:cNvSpPr>
          <p:nvPr/>
        </p:nvSpPr>
        <p:spPr bwMode="auto">
          <a:xfrm>
            <a:off x="3937000" y="1674813"/>
            <a:ext cx="676776" cy="461659"/>
          </a:xfrm>
          <a:prstGeom prst="rect">
            <a:avLst/>
          </a:prstGeom>
          <a:noFill/>
          <a:ln w="9525" algn="ctr">
            <a:noFill/>
            <a:miter lim="800000"/>
            <a:headEnd type="none" w="sm" len="sm"/>
            <a:tailEnd type="none" w="sm" len="sm"/>
          </a:ln>
        </p:spPr>
        <p:txBody>
          <a:bodyPr wrap="none" lIns="91434" tIns="45717" rIns="91434" bIns="45717">
            <a:spAutoFit/>
          </a:bodyPr>
          <a:lstStyle/>
          <a:p>
            <a:pPr eaLnBrk="0" hangingPunct="0"/>
            <a:r>
              <a:rPr lang="en-US" sz="2400" dirty="0"/>
              <a:t>PCI </a:t>
            </a:r>
          </a:p>
        </p:txBody>
      </p:sp>
      <p:sp>
        <p:nvSpPr>
          <p:cNvPr id="86021" name="Text Box 5"/>
          <p:cNvSpPr txBox="1">
            <a:spLocks noChangeArrowheads="1"/>
          </p:cNvSpPr>
          <p:nvPr/>
        </p:nvSpPr>
        <p:spPr bwMode="auto">
          <a:xfrm>
            <a:off x="4037013" y="3849688"/>
            <a:ext cx="676776" cy="461659"/>
          </a:xfrm>
          <a:prstGeom prst="rect">
            <a:avLst/>
          </a:prstGeom>
          <a:noFill/>
          <a:ln w="9525" algn="ctr">
            <a:noFill/>
            <a:miter lim="800000"/>
            <a:headEnd type="none" w="sm" len="sm"/>
            <a:tailEnd type="none" w="sm" len="sm"/>
          </a:ln>
        </p:spPr>
        <p:txBody>
          <a:bodyPr wrap="none" lIns="91434" tIns="45717" rIns="91434" bIns="45717">
            <a:spAutoFit/>
          </a:bodyPr>
          <a:lstStyle/>
          <a:p>
            <a:pPr eaLnBrk="0" hangingPunct="0"/>
            <a:r>
              <a:rPr lang="en-US" sz="2400" dirty="0"/>
              <a:t>PCI </a:t>
            </a:r>
          </a:p>
        </p:txBody>
      </p:sp>
      <p:sp>
        <p:nvSpPr>
          <p:cNvPr id="86022" name="AutoShape 6"/>
          <p:cNvSpPr>
            <a:spLocks noChangeArrowheads="1"/>
          </p:cNvSpPr>
          <p:nvPr/>
        </p:nvSpPr>
        <p:spPr bwMode="auto">
          <a:xfrm rot="-143156">
            <a:off x="8413750" y="2519363"/>
            <a:ext cx="304800" cy="306387"/>
          </a:xfrm>
          <a:prstGeom prst="parallelogram">
            <a:avLst>
              <a:gd name="adj" fmla="val 7019"/>
            </a:avLst>
          </a:prstGeom>
          <a:solidFill>
            <a:schemeClr val="bg1"/>
          </a:solidFill>
          <a:ln w="9525">
            <a:noFill/>
            <a:miter lim="800000"/>
            <a:headEnd/>
            <a:tailEnd/>
          </a:ln>
        </p:spPr>
        <p:txBody>
          <a:bodyPr wrap="none" anchor="ctr"/>
          <a:lstStyle/>
          <a:p>
            <a:endParaRPr lang="en-US"/>
          </a:p>
        </p:txBody>
      </p:sp>
      <p:pic>
        <p:nvPicPr>
          <p:cNvPr id="86023" name="Picture 7" descr="05100515_p"/>
          <p:cNvPicPr>
            <a:picLocks noChangeAspect="1" noChangeArrowheads="1"/>
          </p:cNvPicPr>
          <p:nvPr/>
        </p:nvPicPr>
        <p:blipFill>
          <a:blip r:embed="rId3" cstate="print"/>
          <a:srcRect/>
          <a:stretch>
            <a:fillRect/>
          </a:stretch>
        </p:blipFill>
        <p:spPr bwMode="auto">
          <a:xfrm>
            <a:off x="6324600" y="1828800"/>
            <a:ext cx="2514600" cy="2514600"/>
          </a:xfrm>
          <a:prstGeom prst="rect">
            <a:avLst/>
          </a:prstGeom>
          <a:noFill/>
          <a:ln w="9525">
            <a:noFill/>
            <a:miter lim="800000"/>
            <a:headEnd/>
            <a:tailEnd/>
          </a:ln>
        </p:spPr>
      </p:pic>
      <p:sp>
        <p:nvSpPr>
          <p:cNvPr id="86024" name="Line 8"/>
          <p:cNvSpPr>
            <a:spLocks noChangeShapeType="1"/>
          </p:cNvSpPr>
          <p:nvPr/>
        </p:nvSpPr>
        <p:spPr bwMode="auto">
          <a:xfrm>
            <a:off x="3505200" y="1993900"/>
            <a:ext cx="3043238" cy="679450"/>
          </a:xfrm>
          <a:prstGeom prst="line">
            <a:avLst/>
          </a:prstGeom>
          <a:noFill/>
          <a:ln w="76200">
            <a:solidFill>
              <a:srgbClr val="4750A3"/>
            </a:solidFill>
            <a:round/>
            <a:headEnd type="stealth" w="lg" len="lg"/>
            <a:tailEnd type="none" w="lg" len="lg"/>
          </a:ln>
        </p:spPr>
        <p:txBody>
          <a:bodyPr>
            <a:spAutoFit/>
          </a:bodyPr>
          <a:lstStyle/>
          <a:p>
            <a:endParaRPr lang="en-US"/>
          </a:p>
        </p:txBody>
      </p:sp>
      <p:sp>
        <p:nvSpPr>
          <p:cNvPr id="86025" name="Line 9"/>
          <p:cNvSpPr>
            <a:spLocks noChangeShapeType="1"/>
          </p:cNvSpPr>
          <p:nvPr/>
        </p:nvSpPr>
        <p:spPr bwMode="auto">
          <a:xfrm flipV="1">
            <a:off x="3505200" y="3252788"/>
            <a:ext cx="3041650" cy="796925"/>
          </a:xfrm>
          <a:prstGeom prst="line">
            <a:avLst/>
          </a:prstGeom>
          <a:noFill/>
          <a:ln w="76200">
            <a:solidFill>
              <a:srgbClr val="4750A3"/>
            </a:solidFill>
            <a:round/>
            <a:headEnd type="stealth" w="lg" len="lg"/>
            <a:tailEnd type="none" w="lg" len="lg"/>
          </a:ln>
        </p:spPr>
        <p:txBody>
          <a:bodyPr>
            <a:spAutoFit/>
          </a:bodyPr>
          <a:lstStyle/>
          <a:p>
            <a:endParaRPr lang="en-US"/>
          </a:p>
        </p:txBody>
      </p:sp>
      <p:sp>
        <p:nvSpPr>
          <p:cNvPr id="86026" name="Text Box 10"/>
          <p:cNvSpPr txBox="1">
            <a:spLocks noChangeArrowheads="1"/>
          </p:cNvSpPr>
          <p:nvPr/>
        </p:nvSpPr>
        <p:spPr bwMode="auto">
          <a:xfrm>
            <a:off x="7454900" y="1676400"/>
            <a:ext cx="587375" cy="457200"/>
          </a:xfrm>
          <a:prstGeom prst="rect">
            <a:avLst/>
          </a:prstGeom>
          <a:noFill/>
          <a:ln w="9525" algn="ctr">
            <a:noFill/>
            <a:miter lim="800000"/>
            <a:headEnd type="none" w="sm" len="sm"/>
            <a:tailEnd type="none" w="sm" len="sm"/>
          </a:ln>
        </p:spPr>
        <p:txBody>
          <a:bodyPr wrap="none" lIns="91434" tIns="45717" rIns="91434" bIns="45717">
            <a:spAutoFit/>
          </a:bodyPr>
          <a:lstStyle/>
          <a:p>
            <a:pPr eaLnBrk="0" hangingPunct="0"/>
            <a:r>
              <a:rPr lang="en-US" sz="2400" b="1"/>
              <a:t>PXI</a:t>
            </a:r>
          </a:p>
        </p:txBody>
      </p:sp>
      <p:sp>
        <p:nvSpPr>
          <p:cNvPr id="86029" name="Rectangle 13"/>
          <p:cNvSpPr>
            <a:spLocks noChangeArrowheads="1"/>
          </p:cNvSpPr>
          <p:nvPr/>
        </p:nvSpPr>
        <p:spPr bwMode="auto">
          <a:xfrm>
            <a:off x="520700" y="965200"/>
            <a:ext cx="4537075" cy="533400"/>
          </a:xfrm>
          <a:prstGeom prst="rect">
            <a:avLst/>
          </a:prstGeom>
          <a:noFill/>
          <a:ln w="9525">
            <a:noFill/>
            <a:miter lim="800000"/>
            <a:headEnd/>
            <a:tailEnd/>
          </a:ln>
        </p:spPr>
        <p:txBody>
          <a:bodyPr lIns="91434" tIns="45717" rIns="91434" bIns="45717" anchor="ctr"/>
          <a:lstStyle/>
          <a:p>
            <a:pPr algn="l"/>
            <a:r>
              <a:rPr lang="en-US" sz="3200" b="1" dirty="0">
                <a:solidFill>
                  <a:srgbClr val="006699"/>
                </a:solidFill>
              </a:rPr>
              <a:t>Laptop – </a:t>
            </a:r>
            <a:r>
              <a:rPr lang="en-US" sz="3200" b="1" i="1" dirty="0" err="1" smtClean="0">
                <a:solidFill>
                  <a:srgbClr val="006699"/>
                </a:solidFill>
              </a:rPr>
              <a:t>CardBus</a:t>
            </a:r>
            <a:r>
              <a:rPr lang="en-US" sz="3200" b="1" i="1" dirty="0" smtClean="0">
                <a:solidFill>
                  <a:srgbClr val="006699"/>
                </a:solidFill>
              </a:rPr>
              <a:t> MXI</a:t>
            </a:r>
            <a:endParaRPr lang="en-US" sz="3200" b="1" i="1" dirty="0">
              <a:solidFill>
                <a:srgbClr val="006699"/>
              </a:solidFill>
            </a:endParaRPr>
          </a:p>
        </p:txBody>
      </p:sp>
      <p:sp>
        <p:nvSpPr>
          <p:cNvPr id="86030" name="Rectangle 14"/>
          <p:cNvSpPr>
            <a:spLocks noChangeArrowheads="1"/>
          </p:cNvSpPr>
          <p:nvPr/>
        </p:nvSpPr>
        <p:spPr bwMode="auto">
          <a:xfrm>
            <a:off x="457200" y="2670175"/>
            <a:ext cx="4335463" cy="533400"/>
          </a:xfrm>
          <a:prstGeom prst="rect">
            <a:avLst/>
          </a:prstGeom>
          <a:noFill/>
          <a:ln w="9525">
            <a:noFill/>
            <a:miter lim="800000"/>
            <a:headEnd/>
            <a:tailEnd/>
          </a:ln>
        </p:spPr>
        <p:txBody>
          <a:bodyPr lIns="91434" tIns="45717" rIns="91434" bIns="45717" anchor="ctr"/>
          <a:lstStyle/>
          <a:p>
            <a:pPr algn="l"/>
            <a:r>
              <a:rPr lang="en-US" sz="3200" b="1" dirty="0">
                <a:solidFill>
                  <a:srgbClr val="006699"/>
                </a:solidFill>
              </a:rPr>
              <a:t>Desktop – </a:t>
            </a:r>
            <a:r>
              <a:rPr lang="en-US" sz="3200" b="1" i="1" dirty="0" smtClean="0">
                <a:solidFill>
                  <a:srgbClr val="006699"/>
                </a:solidFill>
              </a:rPr>
              <a:t>MXI3/4</a:t>
            </a:r>
            <a:endParaRPr lang="en-US" sz="3200" b="1" i="1" dirty="0">
              <a:solidFill>
                <a:srgbClr val="006699"/>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304800" y="0"/>
            <a:ext cx="7354888" cy="1062038"/>
          </a:xfrm>
        </p:spPr>
        <p:txBody>
          <a:bodyPr/>
          <a:lstStyle/>
          <a:p>
            <a:r>
              <a:rPr lang="en-US" smtClean="0"/>
              <a:t>PCI Express Control of </a:t>
            </a:r>
            <a:r>
              <a:rPr lang="en-US" u="sng" smtClean="0"/>
              <a:t>PXI</a:t>
            </a:r>
          </a:p>
        </p:txBody>
      </p:sp>
      <p:sp>
        <p:nvSpPr>
          <p:cNvPr id="86019" name="Rectangle 3"/>
          <p:cNvSpPr>
            <a:spLocks noChangeArrowheads="1"/>
          </p:cNvSpPr>
          <p:nvPr/>
        </p:nvSpPr>
        <p:spPr bwMode="auto">
          <a:xfrm>
            <a:off x="4038600" y="4603750"/>
            <a:ext cx="5029200" cy="457200"/>
          </a:xfrm>
          <a:prstGeom prst="rect">
            <a:avLst/>
          </a:prstGeom>
          <a:noFill/>
          <a:ln w="9525">
            <a:noFill/>
            <a:miter lim="800000"/>
            <a:headEnd/>
            <a:tailEnd/>
          </a:ln>
        </p:spPr>
        <p:txBody>
          <a:bodyPr lIns="91434" tIns="45717" rIns="91434" bIns="45717">
            <a:spAutoFit/>
          </a:bodyPr>
          <a:lstStyle/>
          <a:p>
            <a:pPr algn="l"/>
            <a:r>
              <a:rPr lang="en-US" sz="2400"/>
              <a:t>110 Mbytes/s sustainable throughput</a:t>
            </a:r>
          </a:p>
        </p:txBody>
      </p:sp>
      <p:sp>
        <p:nvSpPr>
          <p:cNvPr id="86020" name="Text Box 4"/>
          <p:cNvSpPr txBox="1">
            <a:spLocks noChangeArrowheads="1"/>
          </p:cNvSpPr>
          <p:nvPr/>
        </p:nvSpPr>
        <p:spPr bwMode="auto">
          <a:xfrm>
            <a:off x="3937000" y="1674813"/>
            <a:ext cx="2073275" cy="457200"/>
          </a:xfrm>
          <a:prstGeom prst="rect">
            <a:avLst/>
          </a:prstGeom>
          <a:noFill/>
          <a:ln w="9525" algn="ctr">
            <a:noFill/>
            <a:miter lim="800000"/>
            <a:headEnd type="none" w="sm" len="sm"/>
            <a:tailEnd type="none" w="sm" len="sm"/>
          </a:ln>
        </p:spPr>
        <p:txBody>
          <a:bodyPr wrap="none" lIns="91434" tIns="45717" rIns="91434" bIns="45717">
            <a:spAutoFit/>
          </a:bodyPr>
          <a:lstStyle/>
          <a:p>
            <a:pPr eaLnBrk="0" hangingPunct="0"/>
            <a:r>
              <a:rPr lang="en-US" sz="2400"/>
              <a:t>PCI Express (x1)</a:t>
            </a:r>
          </a:p>
        </p:txBody>
      </p:sp>
      <p:sp>
        <p:nvSpPr>
          <p:cNvPr id="86021" name="Text Box 5"/>
          <p:cNvSpPr txBox="1">
            <a:spLocks noChangeArrowheads="1"/>
          </p:cNvSpPr>
          <p:nvPr/>
        </p:nvSpPr>
        <p:spPr bwMode="auto">
          <a:xfrm>
            <a:off x="4037013" y="3849688"/>
            <a:ext cx="2073275" cy="457200"/>
          </a:xfrm>
          <a:prstGeom prst="rect">
            <a:avLst/>
          </a:prstGeom>
          <a:noFill/>
          <a:ln w="9525" algn="ctr">
            <a:noFill/>
            <a:miter lim="800000"/>
            <a:headEnd type="none" w="sm" len="sm"/>
            <a:tailEnd type="none" w="sm" len="sm"/>
          </a:ln>
        </p:spPr>
        <p:txBody>
          <a:bodyPr wrap="none" lIns="91434" tIns="45717" rIns="91434" bIns="45717">
            <a:spAutoFit/>
          </a:bodyPr>
          <a:lstStyle/>
          <a:p>
            <a:pPr eaLnBrk="0" hangingPunct="0"/>
            <a:r>
              <a:rPr lang="en-US" sz="2400"/>
              <a:t>PCI Express (x1)</a:t>
            </a:r>
          </a:p>
        </p:txBody>
      </p:sp>
      <p:sp>
        <p:nvSpPr>
          <p:cNvPr id="86022" name="AutoShape 6"/>
          <p:cNvSpPr>
            <a:spLocks noChangeArrowheads="1"/>
          </p:cNvSpPr>
          <p:nvPr/>
        </p:nvSpPr>
        <p:spPr bwMode="auto">
          <a:xfrm rot="-143156">
            <a:off x="8413750" y="2519363"/>
            <a:ext cx="304800" cy="306387"/>
          </a:xfrm>
          <a:prstGeom prst="parallelogram">
            <a:avLst>
              <a:gd name="adj" fmla="val 7019"/>
            </a:avLst>
          </a:prstGeom>
          <a:solidFill>
            <a:schemeClr val="bg1"/>
          </a:solidFill>
          <a:ln w="9525">
            <a:noFill/>
            <a:miter lim="800000"/>
            <a:headEnd/>
            <a:tailEnd/>
          </a:ln>
        </p:spPr>
        <p:txBody>
          <a:bodyPr wrap="none" anchor="ctr"/>
          <a:lstStyle/>
          <a:p>
            <a:endParaRPr lang="en-US"/>
          </a:p>
        </p:txBody>
      </p:sp>
      <p:pic>
        <p:nvPicPr>
          <p:cNvPr id="86023" name="Picture 7" descr="05100515_p"/>
          <p:cNvPicPr>
            <a:picLocks noChangeAspect="1" noChangeArrowheads="1"/>
          </p:cNvPicPr>
          <p:nvPr/>
        </p:nvPicPr>
        <p:blipFill>
          <a:blip r:embed="rId3" cstate="print"/>
          <a:srcRect/>
          <a:stretch>
            <a:fillRect/>
          </a:stretch>
        </p:blipFill>
        <p:spPr bwMode="auto">
          <a:xfrm>
            <a:off x="6324600" y="1828800"/>
            <a:ext cx="2514600" cy="2514600"/>
          </a:xfrm>
          <a:prstGeom prst="rect">
            <a:avLst/>
          </a:prstGeom>
          <a:noFill/>
          <a:ln w="9525">
            <a:noFill/>
            <a:miter lim="800000"/>
            <a:headEnd/>
            <a:tailEnd/>
          </a:ln>
        </p:spPr>
      </p:pic>
      <p:sp>
        <p:nvSpPr>
          <p:cNvPr id="86024" name="Line 8"/>
          <p:cNvSpPr>
            <a:spLocks noChangeShapeType="1"/>
          </p:cNvSpPr>
          <p:nvPr/>
        </p:nvSpPr>
        <p:spPr bwMode="auto">
          <a:xfrm>
            <a:off x="3505200" y="1993900"/>
            <a:ext cx="3043238" cy="679450"/>
          </a:xfrm>
          <a:prstGeom prst="line">
            <a:avLst/>
          </a:prstGeom>
          <a:noFill/>
          <a:ln w="76200">
            <a:solidFill>
              <a:srgbClr val="4750A3"/>
            </a:solidFill>
            <a:round/>
            <a:headEnd type="stealth" w="lg" len="lg"/>
            <a:tailEnd type="none" w="lg" len="lg"/>
          </a:ln>
        </p:spPr>
        <p:txBody>
          <a:bodyPr>
            <a:spAutoFit/>
          </a:bodyPr>
          <a:lstStyle/>
          <a:p>
            <a:endParaRPr lang="en-US"/>
          </a:p>
        </p:txBody>
      </p:sp>
      <p:sp>
        <p:nvSpPr>
          <p:cNvPr id="86025" name="Line 9"/>
          <p:cNvSpPr>
            <a:spLocks noChangeShapeType="1"/>
          </p:cNvSpPr>
          <p:nvPr/>
        </p:nvSpPr>
        <p:spPr bwMode="auto">
          <a:xfrm flipV="1">
            <a:off x="3505200" y="3252788"/>
            <a:ext cx="3041650" cy="796925"/>
          </a:xfrm>
          <a:prstGeom prst="line">
            <a:avLst/>
          </a:prstGeom>
          <a:noFill/>
          <a:ln w="76200">
            <a:solidFill>
              <a:srgbClr val="4750A3"/>
            </a:solidFill>
            <a:round/>
            <a:headEnd type="stealth" w="lg" len="lg"/>
            <a:tailEnd type="none" w="lg" len="lg"/>
          </a:ln>
        </p:spPr>
        <p:txBody>
          <a:bodyPr>
            <a:spAutoFit/>
          </a:bodyPr>
          <a:lstStyle/>
          <a:p>
            <a:endParaRPr lang="en-US"/>
          </a:p>
        </p:txBody>
      </p:sp>
      <p:sp>
        <p:nvSpPr>
          <p:cNvPr id="86026" name="Text Box 10"/>
          <p:cNvSpPr txBox="1">
            <a:spLocks noChangeArrowheads="1"/>
          </p:cNvSpPr>
          <p:nvPr/>
        </p:nvSpPr>
        <p:spPr bwMode="auto">
          <a:xfrm>
            <a:off x="7454900" y="1676400"/>
            <a:ext cx="587375" cy="457200"/>
          </a:xfrm>
          <a:prstGeom prst="rect">
            <a:avLst/>
          </a:prstGeom>
          <a:noFill/>
          <a:ln w="9525" algn="ctr">
            <a:noFill/>
            <a:miter lim="800000"/>
            <a:headEnd type="none" w="sm" len="sm"/>
            <a:tailEnd type="none" w="sm" len="sm"/>
          </a:ln>
        </p:spPr>
        <p:txBody>
          <a:bodyPr wrap="none" lIns="91434" tIns="45717" rIns="91434" bIns="45717">
            <a:spAutoFit/>
          </a:bodyPr>
          <a:lstStyle/>
          <a:p>
            <a:pPr eaLnBrk="0" hangingPunct="0"/>
            <a:r>
              <a:rPr lang="en-US" sz="2400" b="1"/>
              <a:t>PXI</a:t>
            </a:r>
          </a:p>
        </p:txBody>
      </p:sp>
      <p:pic>
        <p:nvPicPr>
          <p:cNvPr id="86027" name="Picture 11" descr="07180508_p"/>
          <p:cNvPicPr>
            <a:picLocks noChangeAspect="1" noChangeArrowheads="1"/>
          </p:cNvPicPr>
          <p:nvPr/>
        </p:nvPicPr>
        <p:blipFill>
          <a:blip r:embed="rId4" cstate="print"/>
          <a:srcRect/>
          <a:stretch>
            <a:fillRect/>
          </a:stretch>
        </p:blipFill>
        <p:spPr bwMode="auto">
          <a:xfrm>
            <a:off x="977900" y="1457325"/>
            <a:ext cx="2514600" cy="1009650"/>
          </a:xfrm>
          <a:prstGeom prst="rect">
            <a:avLst/>
          </a:prstGeom>
          <a:noFill/>
          <a:ln w="9525">
            <a:noFill/>
            <a:miter lim="800000"/>
            <a:headEnd/>
            <a:tailEnd/>
          </a:ln>
        </p:spPr>
      </p:pic>
      <p:pic>
        <p:nvPicPr>
          <p:cNvPr id="86028" name="Picture 12" descr="05200508_p"/>
          <p:cNvPicPr>
            <a:picLocks noChangeAspect="1" noChangeArrowheads="1"/>
          </p:cNvPicPr>
          <p:nvPr/>
        </p:nvPicPr>
        <p:blipFill>
          <a:blip r:embed="rId5" cstate="print"/>
          <a:srcRect/>
          <a:stretch>
            <a:fillRect/>
          </a:stretch>
        </p:blipFill>
        <p:spPr bwMode="auto">
          <a:xfrm>
            <a:off x="901700" y="3203575"/>
            <a:ext cx="2362200" cy="2362200"/>
          </a:xfrm>
          <a:prstGeom prst="rect">
            <a:avLst/>
          </a:prstGeom>
          <a:noFill/>
          <a:ln w="9525">
            <a:noFill/>
            <a:miter lim="800000"/>
            <a:headEnd/>
            <a:tailEnd/>
          </a:ln>
        </p:spPr>
      </p:pic>
      <p:sp>
        <p:nvSpPr>
          <p:cNvPr id="86029" name="Rectangle 13"/>
          <p:cNvSpPr>
            <a:spLocks noChangeArrowheads="1"/>
          </p:cNvSpPr>
          <p:nvPr/>
        </p:nvSpPr>
        <p:spPr bwMode="auto">
          <a:xfrm>
            <a:off x="520700" y="965200"/>
            <a:ext cx="4537075" cy="533400"/>
          </a:xfrm>
          <a:prstGeom prst="rect">
            <a:avLst/>
          </a:prstGeom>
          <a:noFill/>
          <a:ln w="9525">
            <a:noFill/>
            <a:miter lim="800000"/>
            <a:headEnd/>
            <a:tailEnd/>
          </a:ln>
        </p:spPr>
        <p:txBody>
          <a:bodyPr lIns="91434" tIns="45717" rIns="91434" bIns="45717" anchor="ctr"/>
          <a:lstStyle/>
          <a:p>
            <a:pPr algn="l"/>
            <a:r>
              <a:rPr lang="en-US" sz="3200" b="1">
                <a:solidFill>
                  <a:srgbClr val="006699"/>
                </a:solidFill>
              </a:rPr>
              <a:t>Laptop – </a:t>
            </a:r>
            <a:r>
              <a:rPr lang="en-US" sz="3200" b="1" i="1">
                <a:solidFill>
                  <a:srgbClr val="006699"/>
                </a:solidFill>
              </a:rPr>
              <a:t>ExpressCard MXI</a:t>
            </a:r>
          </a:p>
        </p:txBody>
      </p:sp>
      <p:sp>
        <p:nvSpPr>
          <p:cNvPr id="86030" name="Rectangle 14"/>
          <p:cNvSpPr>
            <a:spLocks noChangeArrowheads="1"/>
          </p:cNvSpPr>
          <p:nvPr/>
        </p:nvSpPr>
        <p:spPr bwMode="auto">
          <a:xfrm>
            <a:off x="457200" y="2670175"/>
            <a:ext cx="4335463" cy="533400"/>
          </a:xfrm>
          <a:prstGeom prst="rect">
            <a:avLst/>
          </a:prstGeom>
          <a:noFill/>
          <a:ln w="9525">
            <a:noFill/>
            <a:miter lim="800000"/>
            <a:headEnd/>
            <a:tailEnd/>
          </a:ln>
        </p:spPr>
        <p:txBody>
          <a:bodyPr lIns="91434" tIns="45717" rIns="91434" bIns="45717" anchor="ctr"/>
          <a:lstStyle/>
          <a:p>
            <a:pPr algn="l"/>
            <a:r>
              <a:rPr lang="en-US" sz="3200" b="1">
                <a:solidFill>
                  <a:srgbClr val="006699"/>
                </a:solidFill>
              </a:rPr>
              <a:t>Desktop – </a:t>
            </a:r>
            <a:r>
              <a:rPr lang="en-US" sz="3200" b="1" i="1">
                <a:solidFill>
                  <a:srgbClr val="006699"/>
                </a:solidFill>
              </a:rPr>
              <a:t>MXI-Express</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07180508_p"/>
          <p:cNvPicPr>
            <a:picLocks noChangeAspect="1" noChangeArrowheads="1"/>
          </p:cNvPicPr>
          <p:nvPr/>
        </p:nvPicPr>
        <p:blipFill>
          <a:blip r:embed="rId3" cstate="print"/>
          <a:srcRect/>
          <a:stretch>
            <a:fillRect/>
          </a:stretch>
        </p:blipFill>
        <p:spPr bwMode="auto">
          <a:xfrm>
            <a:off x="977900" y="1454150"/>
            <a:ext cx="2514600" cy="1009650"/>
          </a:xfrm>
          <a:prstGeom prst="rect">
            <a:avLst/>
          </a:prstGeom>
          <a:noFill/>
          <a:ln w="9525">
            <a:noFill/>
            <a:miter lim="800000"/>
            <a:headEnd/>
            <a:tailEnd/>
          </a:ln>
        </p:spPr>
      </p:pic>
      <p:pic>
        <p:nvPicPr>
          <p:cNvPr id="87043" name="Picture 3" descr="05200508_p"/>
          <p:cNvPicPr>
            <a:picLocks noChangeAspect="1" noChangeArrowheads="1"/>
          </p:cNvPicPr>
          <p:nvPr/>
        </p:nvPicPr>
        <p:blipFill>
          <a:blip r:embed="rId4" cstate="print"/>
          <a:srcRect/>
          <a:stretch>
            <a:fillRect/>
          </a:stretch>
        </p:blipFill>
        <p:spPr bwMode="auto">
          <a:xfrm>
            <a:off x="901700" y="3200400"/>
            <a:ext cx="2362200" cy="2362200"/>
          </a:xfrm>
          <a:prstGeom prst="rect">
            <a:avLst/>
          </a:prstGeom>
          <a:noFill/>
          <a:ln w="9525">
            <a:noFill/>
            <a:miter lim="800000"/>
            <a:headEnd/>
            <a:tailEnd/>
          </a:ln>
        </p:spPr>
      </p:pic>
      <p:sp>
        <p:nvSpPr>
          <p:cNvPr id="87044" name="Rectangle 4"/>
          <p:cNvSpPr>
            <a:spLocks noChangeArrowheads="1"/>
          </p:cNvSpPr>
          <p:nvPr/>
        </p:nvSpPr>
        <p:spPr bwMode="auto">
          <a:xfrm>
            <a:off x="520700" y="962025"/>
            <a:ext cx="4537075" cy="533400"/>
          </a:xfrm>
          <a:prstGeom prst="rect">
            <a:avLst/>
          </a:prstGeom>
          <a:noFill/>
          <a:ln w="9525">
            <a:noFill/>
            <a:miter lim="800000"/>
            <a:headEnd/>
            <a:tailEnd/>
          </a:ln>
        </p:spPr>
        <p:txBody>
          <a:bodyPr lIns="91434" tIns="45717" rIns="91434" bIns="45717" anchor="ctr"/>
          <a:lstStyle/>
          <a:p>
            <a:pPr algn="l"/>
            <a:r>
              <a:rPr lang="en-US" sz="3200" b="1">
                <a:solidFill>
                  <a:srgbClr val="006699"/>
                </a:solidFill>
              </a:rPr>
              <a:t>Laptop – </a:t>
            </a:r>
            <a:r>
              <a:rPr lang="en-US" sz="3200" b="1" i="1">
                <a:solidFill>
                  <a:srgbClr val="006699"/>
                </a:solidFill>
              </a:rPr>
              <a:t>ExpressCard MXI</a:t>
            </a:r>
          </a:p>
        </p:txBody>
      </p:sp>
      <p:sp>
        <p:nvSpPr>
          <p:cNvPr id="87045" name="Rectangle 5"/>
          <p:cNvSpPr>
            <a:spLocks noChangeArrowheads="1"/>
          </p:cNvSpPr>
          <p:nvPr/>
        </p:nvSpPr>
        <p:spPr bwMode="auto">
          <a:xfrm>
            <a:off x="457200" y="2667000"/>
            <a:ext cx="4335463" cy="533400"/>
          </a:xfrm>
          <a:prstGeom prst="rect">
            <a:avLst/>
          </a:prstGeom>
          <a:noFill/>
          <a:ln w="9525">
            <a:noFill/>
            <a:miter lim="800000"/>
            <a:headEnd/>
            <a:tailEnd/>
          </a:ln>
        </p:spPr>
        <p:txBody>
          <a:bodyPr lIns="91434" tIns="45717" rIns="91434" bIns="45717" anchor="ctr"/>
          <a:lstStyle/>
          <a:p>
            <a:pPr algn="l"/>
            <a:r>
              <a:rPr lang="en-US" sz="3200" b="1">
                <a:solidFill>
                  <a:srgbClr val="006699"/>
                </a:solidFill>
              </a:rPr>
              <a:t>Desktop – </a:t>
            </a:r>
            <a:r>
              <a:rPr lang="en-US" sz="3200" b="1" i="1">
                <a:solidFill>
                  <a:srgbClr val="006699"/>
                </a:solidFill>
              </a:rPr>
              <a:t>MXI-Express</a:t>
            </a:r>
          </a:p>
        </p:txBody>
      </p:sp>
      <p:sp>
        <p:nvSpPr>
          <p:cNvPr id="87046" name="Text Box 6"/>
          <p:cNvSpPr txBox="1">
            <a:spLocks noChangeArrowheads="1"/>
          </p:cNvSpPr>
          <p:nvPr/>
        </p:nvSpPr>
        <p:spPr bwMode="auto">
          <a:xfrm>
            <a:off x="3937000" y="1674813"/>
            <a:ext cx="2073275" cy="457200"/>
          </a:xfrm>
          <a:prstGeom prst="rect">
            <a:avLst/>
          </a:prstGeom>
          <a:noFill/>
          <a:ln w="9525" algn="ctr">
            <a:noFill/>
            <a:miter lim="800000"/>
            <a:headEnd type="none" w="sm" len="sm"/>
            <a:tailEnd type="none" w="sm" len="sm"/>
          </a:ln>
        </p:spPr>
        <p:txBody>
          <a:bodyPr wrap="none" lIns="91434" tIns="45717" rIns="91434" bIns="45717">
            <a:spAutoFit/>
          </a:bodyPr>
          <a:lstStyle/>
          <a:p>
            <a:pPr eaLnBrk="0" hangingPunct="0"/>
            <a:r>
              <a:rPr lang="en-US" sz="2400"/>
              <a:t>PCI Express (x1)</a:t>
            </a:r>
          </a:p>
        </p:txBody>
      </p:sp>
      <p:sp>
        <p:nvSpPr>
          <p:cNvPr id="87047" name="Text Box 7"/>
          <p:cNvSpPr txBox="1">
            <a:spLocks noChangeArrowheads="1"/>
          </p:cNvSpPr>
          <p:nvPr/>
        </p:nvSpPr>
        <p:spPr bwMode="auto">
          <a:xfrm>
            <a:off x="4037013" y="3849688"/>
            <a:ext cx="2073275" cy="457200"/>
          </a:xfrm>
          <a:prstGeom prst="rect">
            <a:avLst/>
          </a:prstGeom>
          <a:noFill/>
          <a:ln w="9525" algn="ctr">
            <a:noFill/>
            <a:miter lim="800000"/>
            <a:headEnd type="none" w="sm" len="sm"/>
            <a:tailEnd type="none" w="sm" len="sm"/>
          </a:ln>
        </p:spPr>
        <p:txBody>
          <a:bodyPr wrap="none" lIns="91434" tIns="45717" rIns="91434" bIns="45717">
            <a:spAutoFit/>
          </a:bodyPr>
          <a:lstStyle/>
          <a:p>
            <a:pPr eaLnBrk="0" hangingPunct="0"/>
            <a:r>
              <a:rPr lang="en-US" sz="2400"/>
              <a:t>PCI Express (x1)</a:t>
            </a:r>
          </a:p>
        </p:txBody>
      </p:sp>
      <p:sp>
        <p:nvSpPr>
          <p:cNvPr id="87048" name="AutoShape 8"/>
          <p:cNvSpPr>
            <a:spLocks noChangeArrowheads="1"/>
          </p:cNvSpPr>
          <p:nvPr/>
        </p:nvSpPr>
        <p:spPr bwMode="auto">
          <a:xfrm rot="-143156">
            <a:off x="8413750" y="2208213"/>
            <a:ext cx="304800" cy="306387"/>
          </a:xfrm>
          <a:prstGeom prst="parallelogram">
            <a:avLst>
              <a:gd name="adj" fmla="val 7019"/>
            </a:avLst>
          </a:prstGeom>
          <a:solidFill>
            <a:schemeClr val="bg1"/>
          </a:solidFill>
          <a:ln w="9525">
            <a:noFill/>
            <a:miter lim="800000"/>
            <a:headEnd/>
            <a:tailEnd/>
          </a:ln>
        </p:spPr>
        <p:txBody>
          <a:bodyPr wrap="none" anchor="ctr"/>
          <a:lstStyle/>
          <a:p>
            <a:endParaRPr lang="en-US"/>
          </a:p>
        </p:txBody>
      </p:sp>
      <p:sp>
        <p:nvSpPr>
          <p:cNvPr id="87049" name="AutoShape 9"/>
          <p:cNvSpPr>
            <a:spLocks noChangeArrowheads="1"/>
          </p:cNvSpPr>
          <p:nvPr/>
        </p:nvSpPr>
        <p:spPr bwMode="auto">
          <a:xfrm rot="-143156">
            <a:off x="8423275" y="2892425"/>
            <a:ext cx="304800" cy="839788"/>
          </a:xfrm>
          <a:prstGeom prst="parallelogram">
            <a:avLst>
              <a:gd name="adj" fmla="val 7019"/>
            </a:avLst>
          </a:prstGeom>
          <a:solidFill>
            <a:schemeClr val="bg1"/>
          </a:solidFill>
          <a:ln w="9525">
            <a:noFill/>
            <a:miter lim="800000"/>
            <a:headEnd/>
            <a:tailEnd/>
          </a:ln>
        </p:spPr>
        <p:txBody>
          <a:bodyPr wrap="none" anchor="ctr"/>
          <a:lstStyle/>
          <a:p>
            <a:endParaRPr lang="en-US"/>
          </a:p>
        </p:txBody>
      </p:sp>
      <p:pic>
        <p:nvPicPr>
          <p:cNvPr id="87050" name="Picture 10" descr="05100515_p"/>
          <p:cNvPicPr>
            <a:picLocks noChangeAspect="1" noChangeArrowheads="1"/>
          </p:cNvPicPr>
          <p:nvPr/>
        </p:nvPicPr>
        <p:blipFill>
          <a:blip r:embed="rId5" cstate="print"/>
          <a:srcRect/>
          <a:stretch>
            <a:fillRect/>
          </a:stretch>
        </p:blipFill>
        <p:spPr bwMode="auto">
          <a:xfrm>
            <a:off x="6324600" y="1828800"/>
            <a:ext cx="2514600" cy="2514600"/>
          </a:xfrm>
          <a:prstGeom prst="rect">
            <a:avLst/>
          </a:prstGeom>
          <a:noFill/>
          <a:ln w="9525">
            <a:noFill/>
            <a:miter lim="800000"/>
            <a:headEnd/>
            <a:tailEnd/>
          </a:ln>
        </p:spPr>
      </p:pic>
      <p:sp>
        <p:nvSpPr>
          <p:cNvPr id="87051" name="Text Box 11"/>
          <p:cNvSpPr txBox="1">
            <a:spLocks noChangeArrowheads="1"/>
          </p:cNvSpPr>
          <p:nvPr/>
        </p:nvSpPr>
        <p:spPr bwMode="auto">
          <a:xfrm>
            <a:off x="7132638" y="1676400"/>
            <a:ext cx="1628775" cy="457200"/>
          </a:xfrm>
          <a:prstGeom prst="rect">
            <a:avLst/>
          </a:prstGeom>
          <a:noFill/>
          <a:ln w="9525" algn="ctr">
            <a:noFill/>
            <a:miter lim="800000"/>
            <a:headEnd type="none" w="sm" len="sm"/>
            <a:tailEnd type="none" w="sm" len="sm"/>
          </a:ln>
        </p:spPr>
        <p:txBody>
          <a:bodyPr wrap="none" lIns="91434" tIns="45717" rIns="91434" bIns="45717">
            <a:spAutoFit/>
          </a:bodyPr>
          <a:lstStyle/>
          <a:p>
            <a:pPr eaLnBrk="0" hangingPunct="0"/>
            <a:r>
              <a:rPr lang="en-US" sz="2400" b="1"/>
              <a:t>PXI Express</a:t>
            </a:r>
          </a:p>
        </p:txBody>
      </p:sp>
      <p:sp>
        <p:nvSpPr>
          <p:cNvPr id="87052" name="Text Box 12"/>
          <p:cNvSpPr txBox="1">
            <a:spLocks noChangeArrowheads="1"/>
          </p:cNvSpPr>
          <p:nvPr/>
        </p:nvSpPr>
        <p:spPr bwMode="auto">
          <a:xfrm>
            <a:off x="1143000" y="5973763"/>
            <a:ext cx="990600" cy="274637"/>
          </a:xfrm>
          <a:prstGeom prst="rect">
            <a:avLst/>
          </a:prstGeom>
          <a:noFill/>
          <a:ln w="9525">
            <a:noFill/>
            <a:miter lim="800000"/>
            <a:headEnd/>
            <a:tailEnd/>
          </a:ln>
        </p:spPr>
        <p:txBody>
          <a:bodyPr>
            <a:spAutoFit/>
          </a:bodyPr>
          <a:lstStyle/>
          <a:p>
            <a:pPr algn="l" eaLnBrk="0" hangingPunct="0">
              <a:spcBef>
                <a:spcPct val="50000"/>
              </a:spcBef>
            </a:pPr>
            <a:r>
              <a:rPr lang="en-US" sz="1200"/>
              <a:t>*Initial Results  </a:t>
            </a:r>
          </a:p>
        </p:txBody>
      </p:sp>
      <p:pic>
        <p:nvPicPr>
          <p:cNvPr id="87053" name="Picture 13"/>
          <p:cNvPicPr>
            <a:picLocks noChangeAspect="1" noChangeArrowheads="1"/>
          </p:cNvPicPr>
          <p:nvPr/>
        </p:nvPicPr>
        <p:blipFill>
          <a:blip r:embed="rId6" cstate="print"/>
          <a:srcRect/>
          <a:stretch>
            <a:fillRect/>
          </a:stretch>
        </p:blipFill>
        <p:spPr bwMode="auto">
          <a:xfrm>
            <a:off x="8480425" y="2219325"/>
            <a:ext cx="261938" cy="1447800"/>
          </a:xfrm>
          <a:prstGeom prst="rect">
            <a:avLst/>
          </a:prstGeom>
          <a:noFill/>
          <a:ln w="9525">
            <a:noFill/>
            <a:miter lim="800000"/>
            <a:headEnd/>
            <a:tailEnd/>
          </a:ln>
        </p:spPr>
      </p:pic>
      <p:sp>
        <p:nvSpPr>
          <p:cNvPr id="87054" name="Rectangle 14"/>
          <p:cNvSpPr>
            <a:spLocks noGrp="1" noChangeArrowheads="1"/>
          </p:cNvSpPr>
          <p:nvPr>
            <p:ph type="title"/>
          </p:nvPr>
        </p:nvSpPr>
        <p:spPr>
          <a:xfrm>
            <a:off x="304800" y="0"/>
            <a:ext cx="7354888" cy="1062038"/>
          </a:xfrm>
          <a:noFill/>
        </p:spPr>
        <p:txBody>
          <a:bodyPr/>
          <a:lstStyle/>
          <a:p>
            <a:r>
              <a:rPr lang="en-US" smtClean="0"/>
              <a:t>PCI Express Control of </a:t>
            </a:r>
            <a:r>
              <a:rPr lang="en-US" u="sng" smtClean="0"/>
              <a:t>PXI Express</a:t>
            </a:r>
          </a:p>
        </p:txBody>
      </p:sp>
      <p:sp>
        <p:nvSpPr>
          <p:cNvPr id="87055" name="Rectangle 15"/>
          <p:cNvSpPr>
            <a:spLocks noChangeArrowheads="1"/>
          </p:cNvSpPr>
          <p:nvPr/>
        </p:nvSpPr>
        <p:spPr bwMode="auto">
          <a:xfrm>
            <a:off x="4038600" y="4603750"/>
            <a:ext cx="5029200" cy="457200"/>
          </a:xfrm>
          <a:prstGeom prst="rect">
            <a:avLst/>
          </a:prstGeom>
          <a:noFill/>
          <a:ln w="9525">
            <a:noFill/>
            <a:miter lim="800000"/>
            <a:headEnd/>
            <a:tailEnd/>
          </a:ln>
        </p:spPr>
        <p:txBody>
          <a:bodyPr lIns="91434" tIns="45717" rIns="91434" bIns="45717">
            <a:spAutoFit/>
          </a:bodyPr>
          <a:lstStyle/>
          <a:p>
            <a:pPr algn="l"/>
            <a:r>
              <a:rPr lang="en-US" sz="2400"/>
              <a:t> &gt;200 Mbytes/s sustainable throughput*</a:t>
            </a:r>
          </a:p>
        </p:txBody>
      </p:sp>
      <p:sp>
        <p:nvSpPr>
          <p:cNvPr id="87056" name="Line 16"/>
          <p:cNvSpPr>
            <a:spLocks noChangeShapeType="1"/>
          </p:cNvSpPr>
          <p:nvPr/>
        </p:nvSpPr>
        <p:spPr bwMode="auto">
          <a:xfrm>
            <a:off x="3505200" y="1993900"/>
            <a:ext cx="3043238" cy="679450"/>
          </a:xfrm>
          <a:prstGeom prst="line">
            <a:avLst/>
          </a:prstGeom>
          <a:noFill/>
          <a:ln w="76200">
            <a:solidFill>
              <a:srgbClr val="4750A3"/>
            </a:solidFill>
            <a:round/>
            <a:headEnd type="stealth" w="lg" len="lg"/>
            <a:tailEnd type="none" w="lg" len="lg"/>
          </a:ln>
        </p:spPr>
        <p:txBody>
          <a:bodyPr>
            <a:spAutoFit/>
          </a:bodyPr>
          <a:lstStyle/>
          <a:p>
            <a:endParaRPr lang="en-US"/>
          </a:p>
        </p:txBody>
      </p:sp>
      <p:sp>
        <p:nvSpPr>
          <p:cNvPr id="87057" name="Line 17"/>
          <p:cNvSpPr>
            <a:spLocks noChangeShapeType="1"/>
          </p:cNvSpPr>
          <p:nvPr/>
        </p:nvSpPr>
        <p:spPr bwMode="auto">
          <a:xfrm flipV="1">
            <a:off x="3505200" y="3252788"/>
            <a:ext cx="3041650" cy="796925"/>
          </a:xfrm>
          <a:prstGeom prst="line">
            <a:avLst/>
          </a:prstGeom>
          <a:noFill/>
          <a:ln w="76200">
            <a:solidFill>
              <a:srgbClr val="4750A3"/>
            </a:solidFill>
            <a:round/>
            <a:headEnd type="stealth" w="lg" len="lg"/>
            <a:tailEnd type="none" w="lg" len="lg"/>
          </a:ln>
        </p:spPr>
        <p:txBody>
          <a:bodyPr>
            <a:spAutoFit/>
          </a:bodyPr>
          <a:lstStyle/>
          <a:p>
            <a:endParaRPr lang="en-US"/>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457200" y="274638"/>
            <a:ext cx="8229600" cy="1143000"/>
          </a:xfrm>
          <a:noFill/>
        </p:spPr>
        <p:txBody>
          <a:bodyPr/>
          <a:lstStyle/>
          <a:p>
            <a:r>
              <a:rPr lang="en-US" sz="3600" smtClean="0"/>
              <a:t>Ethernet Remote Control – Ethernet</a:t>
            </a:r>
          </a:p>
        </p:txBody>
      </p:sp>
      <p:sp>
        <p:nvSpPr>
          <p:cNvPr id="114691" name="Rectangle 3"/>
          <p:cNvSpPr>
            <a:spLocks noGrp="1" noChangeArrowheads="1"/>
          </p:cNvSpPr>
          <p:nvPr>
            <p:ph idx="1"/>
          </p:nvPr>
        </p:nvSpPr>
        <p:spPr>
          <a:xfrm>
            <a:off x="304800" y="1371600"/>
            <a:ext cx="8229600" cy="4800600"/>
          </a:xfrm>
        </p:spPr>
        <p:txBody>
          <a:bodyPr/>
          <a:lstStyle/>
          <a:p>
            <a:pPr marL="174625" indent="-174625"/>
            <a:r>
              <a:rPr lang="en-US" sz="2400" smtClean="0"/>
              <a:t>Communicate with the PXI host over Ethernet</a:t>
            </a:r>
          </a:p>
          <a:p>
            <a:pPr marL="508000" lvl="1" indent="-217488"/>
            <a:r>
              <a:rPr lang="en-US" sz="2000" smtClean="0"/>
              <a:t>Remote Desktop </a:t>
            </a:r>
          </a:p>
          <a:p>
            <a:pPr marL="508000" lvl="1" indent="-217488"/>
            <a:r>
              <a:rPr lang="en-US" sz="2000" smtClean="0"/>
              <a:t>Custom program communicating over TCP/IP</a:t>
            </a:r>
          </a:p>
          <a:p>
            <a:pPr marL="174625" indent="-174625"/>
            <a:r>
              <a:rPr lang="en-US" sz="2400" smtClean="0"/>
              <a:t>Allows for additional distance, flexibility</a:t>
            </a:r>
          </a:p>
          <a:p>
            <a:pPr marL="508000" lvl="1" indent="-217488"/>
            <a:r>
              <a:rPr lang="en-US" sz="2000" smtClean="0"/>
              <a:t>Wireless networking</a:t>
            </a:r>
          </a:p>
          <a:p>
            <a:pPr marL="508000" lvl="1" indent="-217488"/>
            <a:r>
              <a:rPr lang="en-US" sz="2000" smtClean="0"/>
              <a:t>Isolation</a:t>
            </a:r>
          </a:p>
          <a:p>
            <a:pPr marL="508000" lvl="1" indent="-217488"/>
            <a:r>
              <a:rPr lang="en-US" sz="2000" smtClean="0"/>
              <a:t>Very long-distance</a:t>
            </a:r>
          </a:p>
          <a:p>
            <a:pPr marL="174625" indent="-174625"/>
            <a:endParaRPr lang="en-US" sz="2400" smtClean="0"/>
          </a:p>
          <a:p>
            <a:pPr marL="174625" indent="-174625"/>
            <a:endParaRPr lang="en-US" sz="2400" smtClean="0"/>
          </a:p>
          <a:p>
            <a:pPr marL="508000" lvl="1" indent="-217488"/>
            <a:endParaRPr lang="en-US" sz="2000" smtClean="0"/>
          </a:p>
          <a:p>
            <a:pPr marL="508000" lvl="1" indent="-217488"/>
            <a:endParaRPr lang="en-US" sz="2000" smtClean="0"/>
          </a:p>
          <a:p>
            <a:pPr marL="508000" lvl="1" indent="-217488"/>
            <a:endParaRPr lang="en-US" sz="20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457200" y="274638"/>
            <a:ext cx="8229600" cy="1143000"/>
          </a:xfrm>
          <a:noFill/>
        </p:spPr>
        <p:txBody>
          <a:bodyPr/>
          <a:lstStyle/>
          <a:p>
            <a:r>
              <a:rPr lang="en-US" smtClean="0"/>
              <a:t>Using Multiple controllers</a:t>
            </a:r>
          </a:p>
        </p:txBody>
      </p:sp>
      <p:pic>
        <p:nvPicPr>
          <p:cNvPr id="116739" name="Picture 4" descr="Desktop"/>
          <p:cNvPicPr>
            <a:picLocks noChangeAspect="1" noChangeArrowheads="1"/>
          </p:cNvPicPr>
          <p:nvPr/>
        </p:nvPicPr>
        <p:blipFill>
          <a:blip r:embed="rId3" cstate="print"/>
          <a:srcRect/>
          <a:stretch>
            <a:fillRect/>
          </a:stretch>
        </p:blipFill>
        <p:spPr bwMode="auto">
          <a:xfrm>
            <a:off x="1066800" y="2713038"/>
            <a:ext cx="904875" cy="1628775"/>
          </a:xfrm>
          <a:prstGeom prst="rect">
            <a:avLst/>
          </a:prstGeom>
          <a:noFill/>
          <a:ln w="9525">
            <a:noFill/>
            <a:miter lim="800000"/>
            <a:headEnd/>
            <a:tailEnd/>
          </a:ln>
        </p:spPr>
      </p:pic>
      <p:pic>
        <p:nvPicPr>
          <p:cNvPr id="116740" name="Picture 5" descr="1044"/>
          <p:cNvPicPr>
            <a:picLocks noChangeAspect="1" noChangeArrowheads="1"/>
          </p:cNvPicPr>
          <p:nvPr/>
        </p:nvPicPr>
        <p:blipFill>
          <a:blip r:embed="rId4" cstate="print"/>
          <a:srcRect/>
          <a:stretch>
            <a:fillRect/>
          </a:stretch>
        </p:blipFill>
        <p:spPr bwMode="auto">
          <a:xfrm>
            <a:off x="5410200" y="1265238"/>
            <a:ext cx="1600200" cy="762000"/>
          </a:xfrm>
          <a:prstGeom prst="rect">
            <a:avLst/>
          </a:prstGeom>
          <a:noFill/>
          <a:ln w="9525">
            <a:noFill/>
            <a:miter lim="800000"/>
            <a:headEnd/>
            <a:tailEnd/>
          </a:ln>
        </p:spPr>
      </p:pic>
      <p:pic>
        <p:nvPicPr>
          <p:cNvPr id="116741" name="Picture 6" descr="1044"/>
          <p:cNvPicPr>
            <a:picLocks noChangeAspect="1" noChangeArrowheads="1"/>
          </p:cNvPicPr>
          <p:nvPr/>
        </p:nvPicPr>
        <p:blipFill>
          <a:blip r:embed="rId4" cstate="print"/>
          <a:srcRect/>
          <a:stretch>
            <a:fillRect/>
          </a:stretch>
        </p:blipFill>
        <p:spPr bwMode="auto">
          <a:xfrm>
            <a:off x="5410200" y="2408238"/>
            <a:ext cx="1600200" cy="762000"/>
          </a:xfrm>
          <a:prstGeom prst="rect">
            <a:avLst/>
          </a:prstGeom>
          <a:noFill/>
          <a:ln w="9525">
            <a:noFill/>
            <a:miter lim="800000"/>
            <a:headEnd/>
            <a:tailEnd/>
          </a:ln>
        </p:spPr>
      </p:pic>
      <p:pic>
        <p:nvPicPr>
          <p:cNvPr id="116742" name="Picture 7" descr="1044"/>
          <p:cNvPicPr>
            <a:picLocks noChangeAspect="1" noChangeArrowheads="1"/>
          </p:cNvPicPr>
          <p:nvPr/>
        </p:nvPicPr>
        <p:blipFill>
          <a:blip r:embed="rId4" cstate="print"/>
          <a:srcRect/>
          <a:stretch>
            <a:fillRect/>
          </a:stretch>
        </p:blipFill>
        <p:spPr bwMode="auto">
          <a:xfrm>
            <a:off x="5715000" y="5227638"/>
            <a:ext cx="1600200" cy="762000"/>
          </a:xfrm>
          <a:prstGeom prst="rect">
            <a:avLst/>
          </a:prstGeom>
          <a:noFill/>
          <a:ln w="9525">
            <a:noFill/>
            <a:miter lim="800000"/>
            <a:headEnd/>
            <a:tailEnd/>
          </a:ln>
        </p:spPr>
      </p:pic>
      <p:pic>
        <p:nvPicPr>
          <p:cNvPr id="116743" name="Picture 8" descr="1044"/>
          <p:cNvPicPr>
            <a:picLocks noChangeAspect="1" noChangeArrowheads="1"/>
          </p:cNvPicPr>
          <p:nvPr/>
        </p:nvPicPr>
        <p:blipFill>
          <a:blip r:embed="rId4" cstate="print"/>
          <a:srcRect/>
          <a:stretch>
            <a:fillRect/>
          </a:stretch>
        </p:blipFill>
        <p:spPr bwMode="auto">
          <a:xfrm>
            <a:off x="6858000" y="3627438"/>
            <a:ext cx="1600200" cy="762000"/>
          </a:xfrm>
          <a:prstGeom prst="rect">
            <a:avLst/>
          </a:prstGeom>
          <a:noFill/>
          <a:ln w="9525">
            <a:noFill/>
            <a:miter lim="800000"/>
            <a:headEnd/>
            <a:tailEnd/>
          </a:ln>
        </p:spPr>
      </p:pic>
      <p:sp>
        <p:nvSpPr>
          <p:cNvPr id="116744" name="Line 9"/>
          <p:cNvSpPr>
            <a:spLocks noChangeShapeType="1"/>
          </p:cNvSpPr>
          <p:nvPr/>
        </p:nvSpPr>
        <p:spPr bwMode="auto">
          <a:xfrm>
            <a:off x="1905000" y="3703638"/>
            <a:ext cx="1981200" cy="0"/>
          </a:xfrm>
          <a:prstGeom prst="line">
            <a:avLst/>
          </a:prstGeom>
          <a:noFill/>
          <a:ln w="38100">
            <a:solidFill>
              <a:srgbClr val="5E84B8"/>
            </a:solidFill>
            <a:round/>
            <a:headEnd type="none" w="sm" len="sm"/>
            <a:tailEnd type="none" w="sm" len="sm"/>
          </a:ln>
        </p:spPr>
        <p:txBody>
          <a:bodyPr wrap="none" anchor="ctr"/>
          <a:lstStyle/>
          <a:p>
            <a:endParaRPr lang="en-US"/>
          </a:p>
        </p:txBody>
      </p:sp>
      <p:sp>
        <p:nvSpPr>
          <p:cNvPr id="116745" name="Line 10"/>
          <p:cNvSpPr>
            <a:spLocks noChangeShapeType="1"/>
          </p:cNvSpPr>
          <p:nvPr/>
        </p:nvSpPr>
        <p:spPr bwMode="auto">
          <a:xfrm flipV="1">
            <a:off x="4191000" y="1798638"/>
            <a:ext cx="1295400" cy="1676400"/>
          </a:xfrm>
          <a:prstGeom prst="line">
            <a:avLst/>
          </a:prstGeom>
          <a:noFill/>
          <a:ln w="38100">
            <a:solidFill>
              <a:srgbClr val="5E84B8"/>
            </a:solidFill>
            <a:round/>
            <a:headEnd type="none" w="sm" len="sm"/>
            <a:tailEnd type="none" w="sm" len="sm"/>
          </a:ln>
        </p:spPr>
        <p:txBody>
          <a:bodyPr wrap="none" anchor="ctr"/>
          <a:lstStyle/>
          <a:p>
            <a:endParaRPr lang="en-US"/>
          </a:p>
        </p:txBody>
      </p:sp>
      <p:sp>
        <p:nvSpPr>
          <p:cNvPr id="116746" name="Rectangle 11"/>
          <p:cNvSpPr>
            <a:spLocks noChangeArrowheads="1"/>
          </p:cNvSpPr>
          <p:nvPr/>
        </p:nvSpPr>
        <p:spPr bwMode="auto">
          <a:xfrm>
            <a:off x="3581400" y="3475038"/>
            <a:ext cx="914400" cy="457200"/>
          </a:xfrm>
          <a:prstGeom prst="rect">
            <a:avLst/>
          </a:prstGeom>
          <a:solidFill>
            <a:schemeClr val="accent1"/>
          </a:solidFill>
          <a:ln w="9525" algn="ctr">
            <a:solidFill>
              <a:srgbClr val="5E84B8"/>
            </a:solidFill>
            <a:miter lim="800000"/>
            <a:headEnd type="none" w="sm" len="sm"/>
            <a:tailEnd type="none" w="sm" len="sm"/>
          </a:ln>
        </p:spPr>
        <p:txBody>
          <a:bodyPr wrap="none" anchor="ctr"/>
          <a:lstStyle/>
          <a:p>
            <a:pPr eaLnBrk="0" hangingPunct="0"/>
            <a:r>
              <a:rPr lang="en-US" b="1"/>
              <a:t>Ethernet</a:t>
            </a:r>
          </a:p>
          <a:p>
            <a:pPr eaLnBrk="0" hangingPunct="0"/>
            <a:r>
              <a:rPr lang="en-US" b="1"/>
              <a:t>HUB</a:t>
            </a:r>
          </a:p>
        </p:txBody>
      </p:sp>
      <p:sp>
        <p:nvSpPr>
          <p:cNvPr id="116747" name="Line 12"/>
          <p:cNvSpPr>
            <a:spLocks noChangeShapeType="1"/>
          </p:cNvSpPr>
          <p:nvPr/>
        </p:nvSpPr>
        <p:spPr bwMode="auto">
          <a:xfrm flipV="1">
            <a:off x="4419600" y="2636838"/>
            <a:ext cx="1066800" cy="838200"/>
          </a:xfrm>
          <a:prstGeom prst="line">
            <a:avLst/>
          </a:prstGeom>
          <a:noFill/>
          <a:ln w="38100">
            <a:solidFill>
              <a:srgbClr val="5E84B8"/>
            </a:solidFill>
            <a:round/>
            <a:headEnd type="none" w="sm" len="sm"/>
            <a:tailEnd type="none" w="sm" len="sm"/>
          </a:ln>
        </p:spPr>
        <p:txBody>
          <a:bodyPr wrap="none" anchor="ctr"/>
          <a:lstStyle/>
          <a:p>
            <a:endParaRPr lang="en-US"/>
          </a:p>
        </p:txBody>
      </p:sp>
      <p:sp>
        <p:nvSpPr>
          <p:cNvPr id="116748" name="Line 13"/>
          <p:cNvSpPr>
            <a:spLocks noChangeShapeType="1"/>
          </p:cNvSpPr>
          <p:nvPr/>
        </p:nvSpPr>
        <p:spPr bwMode="auto">
          <a:xfrm>
            <a:off x="4038600" y="3932238"/>
            <a:ext cx="1752600" cy="1524000"/>
          </a:xfrm>
          <a:prstGeom prst="line">
            <a:avLst/>
          </a:prstGeom>
          <a:noFill/>
          <a:ln w="38100">
            <a:solidFill>
              <a:srgbClr val="5E84B8"/>
            </a:solidFill>
            <a:round/>
            <a:headEnd type="none" w="sm" len="sm"/>
            <a:tailEnd type="none" w="sm" len="sm"/>
          </a:ln>
        </p:spPr>
        <p:txBody>
          <a:bodyPr wrap="none" anchor="ctr"/>
          <a:lstStyle/>
          <a:p>
            <a:endParaRPr lang="en-US"/>
          </a:p>
        </p:txBody>
      </p:sp>
      <p:sp>
        <p:nvSpPr>
          <p:cNvPr id="116749" name="Line 14"/>
          <p:cNvSpPr>
            <a:spLocks noChangeShapeType="1"/>
          </p:cNvSpPr>
          <p:nvPr/>
        </p:nvSpPr>
        <p:spPr bwMode="auto">
          <a:xfrm flipV="1">
            <a:off x="4267200" y="3932238"/>
            <a:ext cx="2667000" cy="0"/>
          </a:xfrm>
          <a:prstGeom prst="line">
            <a:avLst/>
          </a:prstGeom>
          <a:noFill/>
          <a:ln w="38100">
            <a:solidFill>
              <a:srgbClr val="5E84B8"/>
            </a:solidFill>
            <a:round/>
            <a:headEnd type="none" w="sm" len="sm"/>
            <a:tailEnd type="none" w="sm" len="sm"/>
          </a:ln>
        </p:spPr>
        <p:txBody>
          <a:bodyPr wrap="none" anchor="ctr"/>
          <a:lstStyle/>
          <a:p>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ctrTitle" sz="quarter"/>
          </p:nvPr>
        </p:nvSpPr>
        <p:spPr/>
        <p:txBody>
          <a:bodyPr/>
          <a:lstStyle/>
          <a:p>
            <a:r>
              <a:rPr lang="en-US" smtClean="0"/>
              <a:t>PXI Software</a:t>
            </a:r>
          </a:p>
        </p:txBody>
      </p:sp>
      <p:sp>
        <p:nvSpPr>
          <p:cNvPr id="28675" name="Rectangle 3"/>
          <p:cNvSpPr>
            <a:spLocks noGrp="1" noChangeArrowheads="1"/>
          </p:cNvSpPr>
          <p:nvPr>
            <p:ph type="subTitle" sz="quarter" idx="1"/>
          </p:nvPr>
        </p:nvSpPr>
        <p:spPr/>
        <p:txBody>
          <a:bodyPr/>
          <a:lstStyle/>
          <a:p>
            <a:endParaRPr lang="en-US"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t>PXI Software</a:t>
            </a:r>
          </a:p>
        </p:txBody>
      </p:sp>
      <p:sp>
        <p:nvSpPr>
          <p:cNvPr id="29699" name="Rectangle 3"/>
          <p:cNvSpPr>
            <a:spLocks noGrp="1" noChangeArrowheads="1"/>
          </p:cNvSpPr>
          <p:nvPr>
            <p:ph idx="1"/>
          </p:nvPr>
        </p:nvSpPr>
        <p:spPr>
          <a:xfrm>
            <a:off x="457200" y="1600200"/>
            <a:ext cx="8686800" cy="4411663"/>
          </a:xfrm>
        </p:spPr>
        <p:txBody>
          <a:bodyPr/>
          <a:lstStyle/>
          <a:p>
            <a:pPr>
              <a:lnSpc>
                <a:spcPct val="80000"/>
              </a:lnSpc>
            </a:pPr>
            <a:r>
              <a:rPr lang="en-US" sz="2800" smtClean="0"/>
              <a:t>Allows you to identify your PXI system</a:t>
            </a:r>
          </a:p>
          <a:p>
            <a:pPr>
              <a:lnSpc>
                <a:spcPct val="80000"/>
              </a:lnSpc>
            </a:pPr>
            <a:r>
              <a:rPr lang="en-US" sz="2800" smtClean="0"/>
              <a:t>Installed with DAQmx &amp; VISA</a:t>
            </a:r>
          </a:p>
          <a:p>
            <a:pPr>
              <a:lnSpc>
                <a:spcPct val="80000"/>
              </a:lnSpc>
            </a:pPr>
            <a:r>
              <a:rPr lang="en-US" sz="2800" smtClean="0"/>
              <a:t>CHASSIS.INI &amp; CONTROLLER.INI</a:t>
            </a:r>
          </a:p>
          <a:p>
            <a:pPr marL="987425" lvl="2" indent="-293688">
              <a:lnSpc>
                <a:spcPct val="80000"/>
              </a:lnSpc>
              <a:buFontTx/>
              <a:buNone/>
            </a:pPr>
            <a:r>
              <a:rPr lang="en-US" sz="1800" smtClean="0"/>
              <a:t>C:\Program Files\National Instruments\PXI\Hardware Descriptions</a:t>
            </a:r>
          </a:p>
          <a:p>
            <a:pPr>
              <a:lnSpc>
                <a:spcPct val="80000"/>
              </a:lnSpc>
            </a:pPr>
            <a:r>
              <a:rPr lang="en-US" sz="2800" smtClean="0"/>
              <a:t>PXISYS.INI</a:t>
            </a:r>
          </a:p>
          <a:p>
            <a:pPr marL="987425" lvl="2" indent="-293688">
              <a:lnSpc>
                <a:spcPct val="80000"/>
              </a:lnSpc>
              <a:buFontTx/>
              <a:buNone/>
            </a:pPr>
            <a:r>
              <a:rPr lang="en-US" sz="1800" smtClean="0"/>
              <a:t>C:\Windows\System</a:t>
            </a:r>
          </a:p>
          <a:p>
            <a:pPr>
              <a:lnSpc>
                <a:spcPct val="80000"/>
              </a:lnSpc>
            </a:pPr>
            <a:r>
              <a:rPr lang="en-US" sz="2800" smtClean="0"/>
              <a:t>Identify a module’s slot</a:t>
            </a:r>
          </a:p>
          <a:p>
            <a:pPr marL="987425" lvl="2" indent="-293688">
              <a:lnSpc>
                <a:spcPct val="80000"/>
              </a:lnSpc>
              <a:buClr>
                <a:schemeClr val="tx2"/>
              </a:buClr>
              <a:buFont typeface="Wingdings" pitchFamily="2" charset="2"/>
              <a:buNone/>
            </a:pPr>
            <a:r>
              <a:rPr lang="en-US" sz="1800" smtClean="0"/>
              <a:t>PCI Bus Number, Device Number</a:t>
            </a:r>
          </a:p>
          <a:p>
            <a:pPr marL="987425" lvl="2" indent="-293688">
              <a:lnSpc>
                <a:spcPct val="80000"/>
              </a:lnSpc>
              <a:buClr>
                <a:schemeClr val="tx2"/>
              </a:buClr>
              <a:buFont typeface="Wingdings" pitchFamily="2" charset="2"/>
              <a:buNone/>
            </a:pPr>
            <a:r>
              <a:rPr lang="en-US" sz="1800" smtClean="0"/>
              <a:t>Hardware-Specific (Combination of Chassis &amp; Controller)</a:t>
            </a:r>
          </a:p>
          <a:p>
            <a:pPr>
              <a:lnSpc>
                <a:spcPct val="80000"/>
              </a:lnSpc>
            </a:pPr>
            <a:r>
              <a:rPr lang="en-US" sz="2800" smtClean="0"/>
              <a:t>Trigger Routing (DIM for DAQmx)</a:t>
            </a:r>
          </a:p>
          <a:p>
            <a:pPr>
              <a:lnSpc>
                <a:spcPct val="80000"/>
              </a:lnSpc>
            </a:pPr>
            <a:endParaRPr lang="en-US" sz="280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381000" y="304800"/>
            <a:ext cx="7772400" cy="1143000"/>
          </a:xfrm>
        </p:spPr>
        <p:txBody>
          <a:bodyPr/>
          <a:lstStyle/>
          <a:p>
            <a:r>
              <a:rPr lang="en-US" smtClean="0"/>
              <a:t>PXI Software: Identification</a:t>
            </a:r>
          </a:p>
        </p:txBody>
      </p:sp>
      <p:sp>
        <p:nvSpPr>
          <p:cNvPr id="30723" name="Rectangle 3"/>
          <p:cNvSpPr>
            <a:spLocks noGrp="1" noChangeArrowheads="1"/>
          </p:cNvSpPr>
          <p:nvPr>
            <p:ph idx="1"/>
          </p:nvPr>
        </p:nvSpPr>
        <p:spPr>
          <a:xfrm>
            <a:off x="457200" y="1600200"/>
            <a:ext cx="4191000" cy="4038600"/>
          </a:xfrm>
        </p:spPr>
        <p:txBody>
          <a:bodyPr/>
          <a:lstStyle/>
          <a:p>
            <a:r>
              <a:rPr lang="en-US" smtClean="0"/>
              <a:t>Outlined in the user manual</a:t>
            </a:r>
          </a:p>
          <a:p>
            <a:r>
              <a:rPr lang="en-US" smtClean="0"/>
              <a:t>Other components know where a device is</a:t>
            </a:r>
          </a:p>
          <a:p>
            <a:endParaRPr lang="en-US" smtClean="0"/>
          </a:p>
        </p:txBody>
      </p:sp>
      <p:pic>
        <p:nvPicPr>
          <p:cNvPr id="30724" name="Picture 4"/>
          <p:cNvPicPr>
            <a:picLocks noChangeAspect="1" noChangeArrowheads="1"/>
          </p:cNvPicPr>
          <p:nvPr/>
        </p:nvPicPr>
        <p:blipFill>
          <a:blip r:embed="rId3" cstate="print"/>
          <a:srcRect/>
          <a:stretch>
            <a:fillRect/>
          </a:stretch>
        </p:blipFill>
        <p:spPr bwMode="auto">
          <a:xfrm>
            <a:off x="5334000" y="1295400"/>
            <a:ext cx="3446463" cy="480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smtClean="0"/>
              <a:t>Route and Reserve Triggers</a:t>
            </a:r>
          </a:p>
        </p:txBody>
      </p:sp>
      <p:sp>
        <p:nvSpPr>
          <p:cNvPr id="31747" name="Rectangle 3"/>
          <p:cNvSpPr>
            <a:spLocks noGrp="1" noChangeArrowheads="1"/>
          </p:cNvSpPr>
          <p:nvPr>
            <p:ph idx="1"/>
          </p:nvPr>
        </p:nvSpPr>
        <p:spPr>
          <a:xfrm>
            <a:off x="685800" y="1600200"/>
            <a:ext cx="8229600" cy="4038600"/>
          </a:xfrm>
        </p:spPr>
        <p:txBody>
          <a:bodyPr/>
          <a:lstStyle/>
          <a:p>
            <a:r>
              <a:rPr lang="en-US" smtClean="0"/>
              <a:t>You can route and reserve through MAX (static)</a:t>
            </a:r>
          </a:p>
          <a:p>
            <a:r>
              <a:rPr lang="en-US" smtClean="0"/>
              <a:t>You can route and reserve through VISA </a:t>
            </a:r>
          </a:p>
          <a:p>
            <a:r>
              <a:rPr lang="en-US" smtClean="0"/>
              <a:t>The driver can route and reserve for you (DAQmx)</a:t>
            </a:r>
          </a:p>
          <a:p>
            <a:r>
              <a:rPr lang="en-US" smtClean="0"/>
              <a:t>Supported in Linux</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t>PXI &amp; Linux</a:t>
            </a:r>
          </a:p>
        </p:txBody>
      </p:sp>
      <p:sp>
        <p:nvSpPr>
          <p:cNvPr id="32771" name="Rectangle 3"/>
          <p:cNvSpPr>
            <a:spLocks noGrp="1" noChangeArrowheads="1"/>
          </p:cNvSpPr>
          <p:nvPr>
            <p:ph idx="1"/>
          </p:nvPr>
        </p:nvSpPr>
        <p:spPr>
          <a:xfrm>
            <a:off x="457200" y="1524000"/>
            <a:ext cx="8229600" cy="4606925"/>
          </a:xfrm>
        </p:spPr>
        <p:txBody>
          <a:bodyPr/>
          <a:lstStyle/>
          <a:p>
            <a:pPr>
              <a:lnSpc>
                <a:spcPct val="90000"/>
              </a:lnSpc>
              <a:buFontTx/>
              <a:buNone/>
            </a:pPr>
            <a:r>
              <a:rPr lang="en-US" b="1" smtClean="0"/>
              <a:t>Moving PXIrm from Windows to Linux</a:t>
            </a:r>
          </a:p>
          <a:p>
            <a:pPr>
              <a:lnSpc>
                <a:spcPct val="90000"/>
              </a:lnSpc>
            </a:pPr>
            <a:r>
              <a:rPr lang="en-US" smtClean="0"/>
              <a:t>Differences:</a:t>
            </a:r>
          </a:p>
          <a:p>
            <a:pPr lvl="1">
              <a:lnSpc>
                <a:spcPct val="90000"/>
              </a:lnSpc>
            </a:pPr>
            <a:r>
              <a:rPr lang="en-US" smtClean="0"/>
              <a:t>No MAX</a:t>
            </a:r>
          </a:p>
          <a:p>
            <a:pPr lvl="1">
              <a:lnSpc>
                <a:spcPct val="90000"/>
              </a:lnSpc>
            </a:pPr>
            <a:r>
              <a:rPr lang="en-US" smtClean="0"/>
              <a:t>Command-line configuration </a:t>
            </a:r>
          </a:p>
          <a:p>
            <a:pPr lvl="1">
              <a:lnSpc>
                <a:spcPct val="90000"/>
              </a:lnSpc>
            </a:pPr>
            <a:r>
              <a:rPr lang="en-US" smtClean="0"/>
              <a:t>Scriptable (not available under Windows)</a:t>
            </a:r>
          </a:p>
          <a:p>
            <a:pPr>
              <a:lnSpc>
                <a:spcPct val="90000"/>
              </a:lnSpc>
            </a:pPr>
            <a:r>
              <a:rPr lang="en-US" smtClean="0"/>
              <a:t>Similarity:</a:t>
            </a:r>
          </a:p>
          <a:p>
            <a:pPr lvl="1">
              <a:lnSpc>
                <a:spcPct val="90000"/>
              </a:lnSpc>
            </a:pPr>
            <a:r>
              <a:rPr lang="en-US" smtClean="0"/>
              <a:t>PXIrm is still shipped with VISA and DAQmx (no standalone installer)</a:t>
            </a:r>
          </a:p>
          <a:p>
            <a:pPr>
              <a:lnSpc>
                <a:spcPct val="90000"/>
              </a:lnSpc>
            </a:pPr>
            <a:endParaRPr lang="en-US"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Computer Chassis</a:t>
            </a:r>
            <a:endParaRPr lang="en-US" dirty="0"/>
          </a:p>
        </p:txBody>
      </p:sp>
      <p:pic>
        <p:nvPicPr>
          <p:cNvPr id="46081" name="Picture 1"/>
          <p:cNvPicPr>
            <a:picLocks noChangeAspect="1" noChangeArrowheads="1"/>
          </p:cNvPicPr>
          <p:nvPr/>
        </p:nvPicPr>
        <p:blipFill>
          <a:blip r:embed="rId3" cstate="print"/>
          <a:srcRect/>
          <a:stretch>
            <a:fillRect/>
          </a:stretch>
        </p:blipFill>
        <p:spPr bwMode="auto">
          <a:xfrm>
            <a:off x="1143000" y="1752600"/>
            <a:ext cx="1800225" cy="1800225"/>
          </a:xfrm>
          <a:prstGeom prst="rect">
            <a:avLst/>
          </a:prstGeom>
          <a:noFill/>
          <a:ln w="9525">
            <a:noFill/>
            <a:miter lim="800000"/>
            <a:headEnd/>
            <a:tailEnd/>
          </a:ln>
          <a:effectLst/>
        </p:spPr>
      </p:pic>
      <p:pic>
        <p:nvPicPr>
          <p:cNvPr id="46083" name="Picture 3"/>
          <p:cNvPicPr>
            <a:picLocks noChangeAspect="1" noChangeArrowheads="1"/>
          </p:cNvPicPr>
          <p:nvPr/>
        </p:nvPicPr>
        <p:blipFill>
          <a:blip r:embed="rId4" cstate="print"/>
          <a:srcRect/>
          <a:stretch>
            <a:fillRect/>
          </a:stretch>
        </p:blipFill>
        <p:spPr bwMode="auto">
          <a:xfrm>
            <a:off x="3733800" y="1905000"/>
            <a:ext cx="1524000" cy="1524000"/>
          </a:xfrm>
          <a:prstGeom prst="rect">
            <a:avLst/>
          </a:prstGeom>
          <a:noFill/>
          <a:ln w="9525">
            <a:noFill/>
            <a:miter lim="800000"/>
            <a:headEnd/>
            <a:tailEnd/>
          </a:ln>
          <a:effectLst/>
        </p:spPr>
      </p:pic>
      <p:pic>
        <p:nvPicPr>
          <p:cNvPr id="46084" name="Picture 4"/>
          <p:cNvPicPr>
            <a:picLocks noChangeAspect="1" noChangeArrowheads="1"/>
          </p:cNvPicPr>
          <p:nvPr/>
        </p:nvPicPr>
        <p:blipFill>
          <a:blip r:embed="rId5" cstate="print"/>
          <a:srcRect/>
          <a:stretch>
            <a:fillRect/>
          </a:stretch>
        </p:blipFill>
        <p:spPr bwMode="auto">
          <a:xfrm>
            <a:off x="6934200" y="3962400"/>
            <a:ext cx="1592629" cy="2053307"/>
          </a:xfrm>
          <a:prstGeom prst="rect">
            <a:avLst/>
          </a:prstGeom>
          <a:noFill/>
          <a:ln w="9525">
            <a:noFill/>
            <a:miter lim="800000"/>
            <a:headEnd/>
            <a:tailEnd/>
          </a:ln>
          <a:effectLst/>
        </p:spPr>
      </p:pic>
      <p:pic>
        <p:nvPicPr>
          <p:cNvPr id="46085" name="Picture 5"/>
          <p:cNvPicPr>
            <a:picLocks noChangeAspect="1" noChangeArrowheads="1"/>
          </p:cNvPicPr>
          <p:nvPr/>
        </p:nvPicPr>
        <p:blipFill>
          <a:blip r:embed="rId6" cstate="print"/>
          <a:srcRect/>
          <a:stretch>
            <a:fillRect/>
          </a:stretch>
        </p:blipFill>
        <p:spPr bwMode="auto">
          <a:xfrm>
            <a:off x="2971800" y="3657600"/>
            <a:ext cx="3406702" cy="2464181"/>
          </a:xfrm>
          <a:prstGeom prst="rect">
            <a:avLst/>
          </a:prstGeom>
          <a:noFill/>
          <a:ln w="9525">
            <a:noFill/>
            <a:miter lim="800000"/>
            <a:headEnd/>
            <a:tailEnd/>
          </a:ln>
          <a:effectLst/>
        </p:spPr>
      </p:pic>
      <p:pic>
        <p:nvPicPr>
          <p:cNvPr id="46086" name="Picture 6"/>
          <p:cNvPicPr>
            <a:picLocks noChangeAspect="1" noChangeArrowheads="1"/>
          </p:cNvPicPr>
          <p:nvPr/>
        </p:nvPicPr>
        <p:blipFill>
          <a:blip r:embed="rId7" cstate="print"/>
          <a:srcRect/>
          <a:stretch>
            <a:fillRect/>
          </a:stretch>
        </p:blipFill>
        <p:spPr bwMode="auto">
          <a:xfrm>
            <a:off x="6168411" y="1219200"/>
            <a:ext cx="2975589" cy="2692908"/>
          </a:xfrm>
          <a:prstGeom prst="rect">
            <a:avLst/>
          </a:prstGeom>
          <a:noFill/>
          <a:ln w="9525">
            <a:noFill/>
            <a:miter lim="800000"/>
            <a:headEnd/>
            <a:tailEnd/>
          </a:ln>
          <a:effectLst/>
        </p:spPr>
      </p:pic>
      <p:pic>
        <p:nvPicPr>
          <p:cNvPr id="46087" name="Picture 7"/>
          <p:cNvPicPr>
            <a:picLocks noChangeAspect="1" noChangeArrowheads="1"/>
          </p:cNvPicPr>
          <p:nvPr/>
        </p:nvPicPr>
        <p:blipFill>
          <a:blip r:embed="rId8" cstate="print"/>
          <a:srcRect/>
          <a:stretch>
            <a:fillRect/>
          </a:stretch>
        </p:blipFill>
        <p:spPr bwMode="auto">
          <a:xfrm>
            <a:off x="685800" y="3657600"/>
            <a:ext cx="2052003" cy="2409825"/>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381000"/>
            <a:ext cx="7772400" cy="1143000"/>
          </a:xfrm>
        </p:spPr>
        <p:txBody>
          <a:bodyPr/>
          <a:lstStyle/>
          <a:p>
            <a:r>
              <a:rPr lang="en-US" smtClean="0"/>
              <a:t>PXI Software: MAX</a:t>
            </a:r>
          </a:p>
        </p:txBody>
      </p:sp>
      <p:pic>
        <p:nvPicPr>
          <p:cNvPr id="33795" name="Picture 6"/>
          <p:cNvPicPr>
            <a:picLocks noChangeAspect="1" noChangeArrowheads="1"/>
          </p:cNvPicPr>
          <p:nvPr/>
        </p:nvPicPr>
        <p:blipFill>
          <a:blip r:embed="rId3" cstate="print"/>
          <a:srcRect/>
          <a:stretch>
            <a:fillRect/>
          </a:stretch>
        </p:blipFill>
        <p:spPr bwMode="auto">
          <a:xfrm>
            <a:off x="838200" y="1447800"/>
            <a:ext cx="7354888" cy="4667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1143000"/>
          </a:xfrm>
        </p:spPr>
        <p:txBody>
          <a:bodyPr/>
          <a:lstStyle/>
          <a:p>
            <a:r>
              <a:rPr lang="en-US" smtClean="0"/>
              <a:t>Exercise 1</a:t>
            </a:r>
          </a:p>
        </p:txBody>
      </p:sp>
      <p:sp>
        <p:nvSpPr>
          <p:cNvPr id="34819" name="Rectangle 3"/>
          <p:cNvSpPr>
            <a:spLocks noGrp="1" noChangeArrowheads="1"/>
          </p:cNvSpPr>
          <p:nvPr>
            <p:ph idx="1"/>
          </p:nvPr>
        </p:nvSpPr>
        <p:spPr>
          <a:xfrm>
            <a:off x="685800" y="3124200"/>
            <a:ext cx="7772400" cy="2514600"/>
          </a:xfrm>
        </p:spPr>
        <p:txBody>
          <a:bodyPr/>
          <a:lstStyle/>
          <a:p>
            <a:pPr>
              <a:spcBef>
                <a:spcPct val="0"/>
              </a:spcBef>
              <a:buFontTx/>
              <a:buNone/>
            </a:pPr>
            <a:r>
              <a:rPr lang="en-US" b="1" smtClean="0"/>
              <a:t>Objective: </a:t>
            </a:r>
            <a:r>
              <a:rPr lang="en-US" smtClean="0"/>
              <a:t>Become familiar with the software and hardware used to control PXI systems and identifying a system through software.</a:t>
            </a:r>
          </a:p>
        </p:txBody>
      </p:sp>
      <p:sp>
        <p:nvSpPr>
          <p:cNvPr id="34820" name="Text Box 5"/>
          <p:cNvSpPr txBox="1">
            <a:spLocks noChangeArrowheads="1"/>
          </p:cNvSpPr>
          <p:nvPr/>
        </p:nvSpPr>
        <p:spPr bwMode="auto">
          <a:xfrm>
            <a:off x="685800" y="1249363"/>
            <a:ext cx="4168775" cy="579437"/>
          </a:xfrm>
          <a:prstGeom prst="rect">
            <a:avLst/>
          </a:prstGeom>
          <a:noFill/>
          <a:ln w="9525">
            <a:noFill/>
            <a:miter lim="800000"/>
            <a:headEnd/>
            <a:tailEnd/>
          </a:ln>
        </p:spPr>
        <p:txBody>
          <a:bodyPr wrap="none">
            <a:spAutoFit/>
          </a:bodyPr>
          <a:lstStyle/>
          <a:p>
            <a:r>
              <a:rPr lang="en-US" sz="3200"/>
              <a:t>Multi-chassis system setup</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auto">
          <a:xfrm>
            <a:off x="1752600" y="2438400"/>
            <a:ext cx="5536516" cy="646331"/>
          </a:xfrm>
          <a:prstGeom prst="rect">
            <a:avLst/>
          </a:prstGeom>
          <a:noFill/>
          <a:ln w="9525">
            <a:noFill/>
            <a:miter lim="800000"/>
            <a:headEnd/>
            <a:tailEnd/>
          </a:ln>
        </p:spPr>
        <p:txBody>
          <a:bodyPr wrap="none">
            <a:spAutoFit/>
          </a:bodyPr>
          <a:lstStyle/>
          <a:p>
            <a:pPr eaLnBrk="0" hangingPunct="0"/>
            <a:r>
              <a:rPr lang="en-US" sz="3600" b="1" dirty="0" smtClean="0">
                <a:solidFill>
                  <a:srgbClr val="006699"/>
                </a:solidFill>
                <a:latin typeface="Arial" pitchFamily="34" charset="0"/>
              </a:rPr>
              <a:t>PXI </a:t>
            </a:r>
            <a:r>
              <a:rPr lang="en-US" sz="3600" b="1" dirty="0">
                <a:solidFill>
                  <a:srgbClr val="006699"/>
                </a:solidFill>
                <a:latin typeface="Arial" pitchFamily="34" charset="0"/>
              </a:rPr>
              <a:t>Express Technology</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914400"/>
            <a:ext cx="8077200" cy="823913"/>
          </a:xfrm>
        </p:spPr>
        <p:txBody>
          <a:bodyPr/>
          <a:lstStyle/>
          <a:p>
            <a:r>
              <a:rPr lang="en-US" smtClean="0"/>
              <a:t>PCI Express Technology </a:t>
            </a:r>
          </a:p>
        </p:txBody>
      </p:sp>
      <p:sp>
        <p:nvSpPr>
          <p:cNvPr id="49155" name="Rectangle 3"/>
          <p:cNvSpPr>
            <a:spLocks noGrp="1" noChangeArrowheads="1"/>
          </p:cNvSpPr>
          <p:nvPr>
            <p:ph idx="1"/>
          </p:nvPr>
        </p:nvSpPr>
        <p:spPr>
          <a:xfrm>
            <a:off x="685800" y="1905000"/>
            <a:ext cx="8458200" cy="4038600"/>
          </a:xfrm>
        </p:spPr>
        <p:txBody>
          <a:bodyPr/>
          <a:lstStyle/>
          <a:p>
            <a:pPr>
              <a:lnSpc>
                <a:spcPct val="90000"/>
              </a:lnSpc>
            </a:pPr>
            <a:r>
              <a:rPr lang="en-US" smtClean="0"/>
              <a:t>Transparent to the User</a:t>
            </a:r>
          </a:p>
          <a:p>
            <a:pPr lvl="1">
              <a:lnSpc>
                <a:spcPct val="90000"/>
              </a:lnSpc>
            </a:pPr>
            <a:r>
              <a:rPr lang="en-US" smtClean="0"/>
              <a:t>Changes the abstracted layers of PCI</a:t>
            </a:r>
          </a:p>
          <a:p>
            <a:pPr lvl="1">
              <a:lnSpc>
                <a:spcPct val="90000"/>
              </a:lnSpc>
            </a:pPr>
            <a:r>
              <a:rPr lang="en-US" smtClean="0"/>
              <a:t>Convert PCIe to PCI through bridges</a:t>
            </a:r>
          </a:p>
          <a:p>
            <a:pPr>
              <a:lnSpc>
                <a:spcPct val="90000"/>
              </a:lnSpc>
            </a:pPr>
            <a:r>
              <a:rPr lang="en-US" smtClean="0"/>
              <a:t>Serial Interface</a:t>
            </a:r>
          </a:p>
          <a:p>
            <a:pPr lvl="1">
              <a:lnSpc>
                <a:spcPct val="90000"/>
              </a:lnSpc>
            </a:pPr>
            <a:r>
              <a:rPr lang="en-US" smtClean="0"/>
              <a:t>250 MB/s in each direction per lane</a:t>
            </a:r>
          </a:p>
          <a:p>
            <a:pPr lvl="1">
              <a:lnSpc>
                <a:spcPct val="90000"/>
              </a:lnSpc>
            </a:pPr>
            <a:r>
              <a:rPr lang="en-US" smtClean="0"/>
              <a:t>Multiple widths “x1”,“x16”</a:t>
            </a:r>
          </a:p>
          <a:p>
            <a:pPr lvl="1">
              <a:lnSpc>
                <a:spcPct val="90000"/>
              </a:lnSpc>
            </a:pPr>
            <a:r>
              <a:rPr lang="en-US" smtClean="0"/>
              <a:t>250 MB/s to 4 GB/s each direction</a:t>
            </a:r>
          </a:p>
          <a:p>
            <a:pPr lvl="1">
              <a:lnSpc>
                <a:spcPct val="90000"/>
              </a:lnSpc>
            </a:pPr>
            <a:r>
              <a:rPr lang="en-US" smtClean="0"/>
              <a:t>Dedicated bandwidth</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7772400" cy="1143000"/>
          </a:xfrm>
        </p:spPr>
        <p:txBody>
          <a:bodyPr/>
          <a:lstStyle/>
          <a:p>
            <a:r>
              <a:rPr lang="en-US" dirty="0" smtClean="0"/>
              <a:t>PXI Express Bandwidth</a:t>
            </a:r>
            <a:endParaRPr lang="en-US" dirty="0"/>
          </a:p>
        </p:txBody>
      </p:sp>
      <p:pic>
        <p:nvPicPr>
          <p:cNvPr id="123" name="Picture 122" descr="02091040.tif"/>
          <p:cNvPicPr>
            <a:picLocks noChangeAspect="1"/>
          </p:cNvPicPr>
          <p:nvPr/>
        </p:nvPicPr>
        <p:blipFill>
          <a:blip r:embed="rId3" cstate="screen"/>
          <a:srcRect/>
          <a:stretch>
            <a:fillRect/>
          </a:stretch>
        </p:blipFill>
        <p:spPr>
          <a:xfrm>
            <a:off x="495300" y="4095750"/>
            <a:ext cx="1313435" cy="1154668"/>
          </a:xfrm>
          <a:prstGeom prst="rect">
            <a:avLst/>
          </a:prstGeom>
        </p:spPr>
      </p:pic>
      <p:sp>
        <p:nvSpPr>
          <p:cNvPr id="97" name="Isosceles Triangle 96"/>
          <p:cNvSpPr/>
          <p:nvPr/>
        </p:nvSpPr>
        <p:spPr bwMode="auto">
          <a:xfrm>
            <a:off x="2362200" y="5591736"/>
            <a:ext cx="457200" cy="394138"/>
          </a:xfrm>
          <a:prstGeom prst="triangle">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96" name="Oval 95"/>
          <p:cNvSpPr/>
          <p:nvPr/>
        </p:nvSpPr>
        <p:spPr bwMode="auto">
          <a:xfrm>
            <a:off x="5029200" y="5619750"/>
            <a:ext cx="381000" cy="381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4" name="Rounded Rectangle 3"/>
          <p:cNvSpPr/>
          <p:nvPr/>
        </p:nvSpPr>
        <p:spPr bwMode="auto">
          <a:xfrm>
            <a:off x="381000" y="895350"/>
            <a:ext cx="1447800" cy="5181600"/>
          </a:xfrm>
          <a:prstGeom prst="roundRect">
            <a:avLst/>
          </a:prstGeom>
          <a:noFill/>
          <a:ln w="381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5" name="Rounded Rectangle 4"/>
          <p:cNvSpPr/>
          <p:nvPr/>
        </p:nvSpPr>
        <p:spPr bwMode="auto">
          <a:xfrm>
            <a:off x="2362200" y="1352550"/>
            <a:ext cx="457200" cy="4114800"/>
          </a:xfrm>
          <a:prstGeom prst="roundRect">
            <a:avLst/>
          </a:prstGeom>
          <a:solidFill>
            <a:srgbClr val="C0E399"/>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Narrow" pitchFamily="34" charset="0"/>
            </a:endParaRPr>
          </a:p>
        </p:txBody>
      </p:sp>
      <p:sp>
        <p:nvSpPr>
          <p:cNvPr id="6" name="Rounded Rectangle 5"/>
          <p:cNvSpPr/>
          <p:nvPr/>
        </p:nvSpPr>
        <p:spPr bwMode="auto">
          <a:xfrm>
            <a:off x="3429000" y="3714750"/>
            <a:ext cx="457200" cy="1752600"/>
          </a:xfrm>
          <a:prstGeom prst="roundRect">
            <a:avLst/>
          </a:prstGeom>
          <a:solidFill>
            <a:srgbClr val="C0E399"/>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7" name="Rounded Rectangle 6"/>
          <p:cNvSpPr/>
          <p:nvPr/>
        </p:nvSpPr>
        <p:spPr bwMode="auto">
          <a:xfrm>
            <a:off x="4191000" y="3714750"/>
            <a:ext cx="457200" cy="1752600"/>
          </a:xfrm>
          <a:prstGeom prst="roundRect">
            <a:avLst/>
          </a:prstGeom>
          <a:solidFill>
            <a:srgbClr val="C0E399"/>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8" name="Rounded Rectangle 7"/>
          <p:cNvSpPr/>
          <p:nvPr/>
        </p:nvSpPr>
        <p:spPr bwMode="auto">
          <a:xfrm>
            <a:off x="4953000" y="3714750"/>
            <a:ext cx="457200" cy="1752600"/>
          </a:xfrm>
          <a:prstGeom prst="roundRect">
            <a:avLst/>
          </a:prstGeom>
          <a:solidFill>
            <a:srgbClr val="C0E399"/>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9" name="Rounded Rectangle 8"/>
          <p:cNvSpPr/>
          <p:nvPr/>
        </p:nvSpPr>
        <p:spPr bwMode="auto">
          <a:xfrm>
            <a:off x="5715000" y="3714750"/>
            <a:ext cx="457200" cy="1752600"/>
          </a:xfrm>
          <a:prstGeom prst="roundRect">
            <a:avLst/>
          </a:prstGeom>
          <a:solidFill>
            <a:srgbClr val="C0E399"/>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0" name="Rounded Rectangle 9"/>
          <p:cNvSpPr/>
          <p:nvPr/>
        </p:nvSpPr>
        <p:spPr bwMode="auto">
          <a:xfrm>
            <a:off x="6477000" y="3714750"/>
            <a:ext cx="457200" cy="1752600"/>
          </a:xfrm>
          <a:prstGeom prst="roundRect">
            <a:avLst/>
          </a:prstGeom>
          <a:solidFill>
            <a:srgbClr val="C0E399"/>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1" name="Rounded Rectangle 10"/>
          <p:cNvSpPr/>
          <p:nvPr/>
        </p:nvSpPr>
        <p:spPr bwMode="auto">
          <a:xfrm>
            <a:off x="7239000" y="3714750"/>
            <a:ext cx="457200" cy="1752600"/>
          </a:xfrm>
          <a:prstGeom prst="roundRect">
            <a:avLst/>
          </a:prstGeom>
          <a:solidFill>
            <a:srgbClr val="C0E399"/>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2" name="Rounded Rectangle 11"/>
          <p:cNvSpPr/>
          <p:nvPr/>
        </p:nvSpPr>
        <p:spPr bwMode="auto">
          <a:xfrm>
            <a:off x="8001000" y="3714750"/>
            <a:ext cx="457200" cy="1752600"/>
          </a:xfrm>
          <a:prstGeom prst="roundRect">
            <a:avLst/>
          </a:prstGeom>
          <a:solidFill>
            <a:srgbClr val="C0E399"/>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cxnSp>
        <p:nvCxnSpPr>
          <p:cNvPr id="22" name="Elbow Connector 21"/>
          <p:cNvCxnSpPr>
            <a:endCxn id="28" idx="0"/>
          </p:cNvCxnSpPr>
          <p:nvPr/>
        </p:nvCxnSpPr>
        <p:spPr bwMode="auto">
          <a:xfrm>
            <a:off x="2895600" y="1581150"/>
            <a:ext cx="4953000" cy="1371600"/>
          </a:xfrm>
          <a:prstGeom prst="bentConnector2">
            <a:avLst/>
          </a:prstGeom>
          <a:solidFill>
            <a:schemeClr val="accent1"/>
          </a:solidFill>
          <a:ln w="76200" cap="flat" cmpd="sng" algn="ctr">
            <a:solidFill>
              <a:schemeClr val="tx1"/>
            </a:solidFill>
            <a:prstDash val="solid"/>
            <a:round/>
            <a:headEnd type="arrow"/>
            <a:tailEnd type="arrow"/>
          </a:ln>
          <a:effectLst>
            <a:outerShdw blurRad="50800" dist="38100" dir="2700000" algn="tl" rotWithShape="0">
              <a:prstClr val="black">
                <a:alpha val="40000"/>
              </a:prstClr>
            </a:outerShdw>
          </a:effectLst>
        </p:spPr>
      </p:cxnSp>
      <p:sp>
        <p:nvSpPr>
          <p:cNvPr id="28" name="Rounded Rectangle 27"/>
          <p:cNvSpPr/>
          <p:nvPr/>
        </p:nvSpPr>
        <p:spPr bwMode="auto">
          <a:xfrm>
            <a:off x="7239000" y="2952750"/>
            <a:ext cx="1219200" cy="450476"/>
          </a:xfrm>
          <a:prstGeom prst="roundRect">
            <a:avLst/>
          </a:prstGeom>
          <a:solidFill>
            <a:srgbClr val="C9E4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29" name="Rounded Rectangle 28"/>
          <p:cNvSpPr/>
          <p:nvPr/>
        </p:nvSpPr>
        <p:spPr bwMode="auto">
          <a:xfrm>
            <a:off x="5715000" y="2952750"/>
            <a:ext cx="1219200" cy="450476"/>
          </a:xfrm>
          <a:prstGeom prst="roundRect">
            <a:avLst/>
          </a:prstGeom>
          <a:solidFill>
            <a:srgbClr val="C9E4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30" name="Rounded Rectangle 29"/>
          <p:cNvSpPr/>
          <p:nvPr/>
        </p:nvSpPr>
        <p:spPr bwMode="auto">
          <a:xfrm>
            <a:off x="4191000" y="2952750"/>
            <a:ext cx="1219200" cy="450476"/>
          </a:xfrm>
          <a:prstGeom prst="roundRect">
            <a:avLst/>
          </a:prstGeom>
          <a:solidFill>
            <a:srgbClr val="C9E4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cxnSp>
        <p:nvCxnSpPr>
          <p:cNvPr id="32" name="Elbow Connector 21"/>
          <p:cNvCxnSpPr>
            <a:endCxn id="29" idx="0"/>
          </p:cNvCxnSpPr>
          <p:nvPr/>
        </p:nvCxnSpPr>
        <p:spPr bwMode="auto">
          <a:xfrm>
            <a:off x="2895600" y="1962150"/>
            <a:ext cx="3429000" cy="990600"/>
          </a:xfrm>
          <a:prstGeom prst="bentConnector2">
            <a:avLst/>
          </a:prstGeom>
          <a:solidFill>
            <a:schemeClr val="accent1"/>
          </a:solidFill>
          <a:ln w="76200" cap="flat" cmpd="sng" algn="ctr">
            <a:solidFill>
              <a:schemeClr val="tx1"/>
            </a:solidFill>
            <a:prstDash val="solid"/>
            <a:round/>
            <a:headEnd type="arrow"/>
            <a:tailEnd type="arrow"/>
          </a:ln>
          <a:effectLst>
            <a:outerShdw blurRad="50800" dist="38100" dir="2700000" algn="tl" rotWithShape="0">
              <a:prstClr val="black">
                <a:alpha val="40000"/>
              </a:prstClr>
            </a:outerShdw>
          </a:effectLst>
        </p:spPr>
      </p:cxnSp>
      <p:cxnSp>
        <p:nvCxnSpPr>
          <p:cNvPr id="33" name="Elbow Connector 21"/>
          <p:cNvCxnSpPr>
            <a:endCxn id="30" idx="0"/>
          </p:cNvCxnSpPr>
          <p:nvPr/>
        </p:nvCxnSpPr>
        <p:spPr bwMode="auto">
          <a:xfrm>
            <a:off x="2895600" y="2343150"/>
            <a:ext cx="1905000" cy="609600"/>
          </a:xfrm>
          <a:prstGeom prst="bentConnector2">
            <a:avLst/>
          </a:prstGeom>
          <a:solidFill>
            <a:schemeClr val="accent1"/>
          </a:solidFill>
          <a:ln w="76200" cap="flat" cmpd="sng" algn="ctr">
            <a:solidFill>
              <a:schemeClr val="tx1"/>
            </a:solidFill>
            <a:prstDash val="solid"/>
            <a:round/>
            <a:headEnd type="arrow"/>
            <a:tailEnd type="arrow"/>
          </a:ln>
          <a:effectLst>
            <a:outerShdw blurRad="50800" dist="38100" dir="2700000" algn="tl" rotWithShape="0">
              <a:prstClr val="black">
                <a:alpha val="40000"/>
              </a:prstClr>
            </a:outerShdw>
          </a:effectLst>
        </p:spPr>
      </p:cxnSp>
      <p:cxnSp>
        <p:nvCxnSpPr>
          <p:cNvPr id="34" name="Elbow Connector 21"/>
          <p:cNvCxnSpPr>
            <a:endCxn id="6" idx="0"/>
          </p:cNvCxnSpPr>
          <p:nvPr/>
        </p:nvCxnSpPr>
        <p:spPr bwMode="auto">
          <a:xfrm rot="16200000" flipH="1">
            <a:off x="2781300" y="2838450"/>
            <a:ext cx="990600" cy="762000"/>
          </a:xfrm>
          <a:prstGeom prst="bentConnector3">
            <a:avLst>
              <a:gd name="adj1" fmla="val 214"/>
            </a:avLst>
          </a:prstGeom>
          <a:solidFill>
            <a:schemeClr val="accent1"/>
          </a:solidFill>
          <a:ln w="76200" cap="flat" cmpd="sng" algn="ctr">
            <a:solidFill>
              <a:schemeClr val="tx1"/>
            </a:solidFill>
            <a:prstDash val="solid"/>
            <a:round/>
            <a:headEnd type="arrow"/>
            <a:tailEnd type="arrow"/>
          </a:ln>
          <a:effectLst>
            <a:outerShdw blurRad="50800" dist="38100" dir="2700000" algn="tl" rotWithShape="0">
              <a:prstClr val="black">
                <a:alpha val="40000"/>
              </a:prstClr>
            </a:outerShdw>
          </a:effectLst>
        </p:spPr>
      </p:cxnSp>
      <p:sp>
        <p:nvSpPr>
          <p:cNvPr id="74" name="TextBox 73"/>
          <p:cNvSpPr txBox="1"/>
          <p:nvPr/>
        </p:nvSpPr>
        <p:spPr>
          <a:xfrm>
            <a:off x="4178401" y="3009840"/>
            <a:ext cx="1269899" cy="369332"/>
          </a:xfrm>
          <a:prstGeom prst="rect">
            <a:avLst/>
          </a:prstGeom>
          <a:noFill/>
        </p:spPr>
        <p:txBody>
          <a:bodyPr wrap="square" rtlCol="0">
            <a:spAutoFit/>
          </a:bodyPr>
          <a:lstStyle/>
          <a:p>
            <a:r>
              <a:rPr lang="en-US" sz="1800" dirty="0" err="1" smtClean="0">
                <a:solidFill>
                  <a:schemeClr val="tx1"/>
                </a:solidFill>
              </a:rPr>
              <a:t>PCIe</a:t>
            </a:r>
            <a:r>
              <a:rPr lang="en-US" sz="1800" dirty="0" smtClean="0">
                <a:solidFill>
                  <a:schemeClr val="tx1"/>
                </a:solidFill>
              </a:rPr>
              <a:t> Switch</a:t>
            </a:r>
            <a:endParaRPr lang="en-US" sz="1800" dirty="0">
              <a:solidFill>
                <a:schemeClr val="tx1"/>
              </a:solidFill>
            </a:endParaRPr>
          </a:p>
        </p:txBody>
      </p:sp>
      <p:sp>
        <p:nvSpPr>
          <p:cNvPr id="75" name="TextBox 74"/>
          <p:cNvSpPr txBox="1"/>
          <p:nvPr/>
        </p:nvSpPr>
        <p:spPr>
          <a:xfrm>
            <a:off x="5695950" y="3009900"/>
            <a:ext cx="1269899" cy="369332"/>
          </a:xfrm>
          <a:prstGeom prst="rect">
            <a:avLst/>
          </a:prstGeom>
          <a:noFill/>
        </p:spPr>
        <p:txBody>
          <a:bodyPr wrap="square" rtlCol="0">
            <a:spAutoFit/>
          </a:bodyPr>
          <a:lstStyle/>
          <a:p>
            <a:r>
              <a:rPr lang="en-US" sz="1800" dirty="0" err="1" smtClean="0">
                <a:solidFill>
                  <a:schemeClr val="tx1"/>
                </a:solidFill>
              </a:rPr>
              <a:t>PCIe</a:t>
            </a:r>
            <a:r>
              <a:rPr lang="en-US" sz="1800" dirty="0" smtClean="0">
                <a:solidFill>
                  <a:schemeClr val="tx1"/>
                </a:solidFill>
              </a:rPr>
              <a:t> Switch</a:t>
            </a:r>
            <a:endParaRPr lang="en-US" sz="1800" dirty="0">
              <a:solidFill>
                <a:schemeClr val="tx1"/>
              </a:solidFill>
            </a:endParaRPr>
          </a:p>
        </p:txBody>
      </p:sp>
      <p:sp>
        <p:nvSpPr>
          <p:cNvPr id="76" name="TextBox 75"/>
          <p:cNvSpPr txBox="1"/>
          <p:nvPr/>
        </p:nvSpPr>
        <p:spPr>
          <a:xfrm>
            <a:off x="7222078" y="3009840"/>
            <a:ext cx="1269899" cy="369332"/>
          </a:xfrm>
          <a:prstGeom prst="rect">
            <a:avLst/>
          </a:prstGeom>
          <a:noFill/>
        </p:spPr>
        <p:txBody>
          <a:bodyPr wrap="square" rtlCol="0">
            <a:spAutoFit/>
          </a:bodyPr>
          <a:lstStyle/>
          <a:p>
            <a:r>
              <a:rPr lang="en-US" sz="1800" dirty="0" err="1" smtClean="0">
                <a:solidFill>
                  <a:schemeClr val="tx1"/>
                </a:solidFill>
              </a:rPr>
              <a:t>PCIe</a:t>
            </a:r>
            <a:r>
              <a:rPr lang="en-US" sz="1800" dirty="0" smtClean="0">
                <a:solidFill>
                  <a:schemeClr val="tx1"/>
                </a:solidFill>
              </a:rPr>
              <a:t> Switch</a:t>
            </a:r>
            <a:endParaRPr lang="en-US" sz="1800" dirty="0">
              <a:solidFill>
                <a:schemeClr val="tx1"/>
              </a:solidFill>
            </a:endParaRPr>
          </a:p>
        </p:txBody>
      </p:sp>
      <p:sp>
        <p:nvSpPr>
          <p:cNvPr id="82" name="Rounded Rectangle 81"/>
          <p:cNvSpPr/>
          <p:nvPr/>
        </p:nvSpPr>
        <p:spPr bwMode="auto">
          <a:xfrm>
            <a:off x="2057400" y="895350"/>
            <a:ext cx="6781800" cy="5181600"/>
          </a:xfrm>
          <a:prstGeom prst="roundRect">
            <a:avLst>
              <a:gd name="adj" fmla="val 5729"/>
            </a:avLst>
          </a:prstGeom>
          <a:noFill/>
          <a:ln w="381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90" name="TextBox 89"/>
          <p:cNvSpPr txBox="1"/>
          <p:nvPr/>
        </p:nvSpPr>
        <p:spPr>
          <a:xfrm>
            <a:off x="2442633" y="5630274"/>
            <a:ext cx="301686" cy="400110"/>
          </a:xfrm>
          <a:prstGeom prst="rect">
            <a:avLst/>
          </a:prstGeom>
          <a:noFill/>
        </p:spPr>
        <p:txBody>
          <a:bodyPr wrap="none" rtlCol="0">
            <a:spAutoFit/>
          </a:bodyPr>
          <a:lstStyle/>
          <a:p>
            <a:r>
              <a:rPr lang="en-US" dirty="0" smtClean="0">
                <a:solidFill>
                  <a:schemeClr val="bg1"/>
                </a:solidFill>
              </a:rPr>
              <a:t>1</a:t>
            </a:r>
            <a:endParaRPr lang="en-US" dirty="0">
              <a:solidFill>
                <a:schemeClr val="bg1"/>
              </a:solidFill>
            </a:endParaRPr>
          </a:p>
        </p:txBody>
      </p:sp>
      <p:sp>
        <p:nvSpPr>
          <p:cNvPr id="93" name="TextBox 92"/>
          <p:cNvSpPr txBox="1"/>
          <p:nvPr/>
        </p:nvSpPr>
        <p:spPr>
          <a:xfrm>
            <a:off x="5067300" y="5619750"/>
            <a:ext cx="301686" cy="400110"/>
          </a:xfrm>
          <a:prstGeom prst="rect">
            <a:avLst/>
          </a:prstGeom>
          <a:noFill/>
        </p:spPr>
        <p:txBody>
          <a:bodyPr wrap="none" rtlCol="0">
            <a:spAutoFit/>
          </a:bodyPr>
          <a:lstStyle/>
          <a:p>
            <a:r>
              <a:rPr lang="en-US" dirty="0" smtClean="0">
                <a:solidFill>
                  <a:schemeClr val="bg1"/>
                </a:solidFill>
              </a:rPr>
              <a:t>4</a:t>
            </a:r>
            <a:endParaRPr lang="en-US" dirty="0">
              <a:solidFill>
                <a:schemeClr val="bg1"/>
              </a:solidFill>
            </a:endParaRPr>
          </a:p>
        </p:txBody>
      </p:sp>
      <p:sp>
        <p:nvSpPr>
          <p:cNvPr id="98" name="Oval 97"/>
          <p:cNvSpPr/>
          <p:nvPr/>
        </p:nvSpPr>
        <p:spPr bwMode="auto">
          <a:xfrm>
            <a:off x="5791200" y="5619750"/>
            <a:ext cx="381000" cy="381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99" name="TextBox 98"/>
          <p:cNvSpPr txBox="1"/>
          <p:nvPr/>
        </p:nvSpPr>
        <p:spPr>
          <a:xfrm>
            <a:off x="5829300" y="5619750"/>
            <a:ext cx="301686" cy="400110"/>
          </a:xfrm>
          <a:prstGeom prst="rect">
            <a:avLst/>
          </a:prstGeom>
          <a:noFill/>
        </p:spPr>
        <p:txBody>
          <a:bodyPr wrap="none" rtlCol="0">
            <a:spAutoFit/>
          </a:bodyPr>
          <a:lstStyle/>
          <a:p>
            <a:r>
              <a:rPr lang="en-US" dirty="0" smtClean="0">
                <a:solidFill>
                  <a:schemeClr val="bg1"/>
                </a:solidFill>
              </a:rPr>
              <a:t>5</a:t>
            </a:r>
            <a:endParaRPr lang="en-US" dirty="0">
              <a:solidFill>
                <a:schemeClr val="bg1"/>
              </a:solidFill>
            </a:endParaRPr>
          </a:p>
        </p:txBody>
      </p:sp>
      <p:sp>
        <p:nvSpPr>
          <p:cNvPr id="100" name="Oval 99"/>
          <p:cNvSpPr/>
          <p:nvPr/>
        </p:nvSpPr>
        <p:spPr bwMode="auto">
          <a:xfrm>
            <a:off x="6515100" y="5619750"/>
            <a:ext cx="381000" cy="381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01" name="TextBox 100"/>
          <p:cNvSpPr txBox="1"/>
          <p:nvPr/>
        </p:nvSpPr>
        <p:spPr>
          <a:xfrm>
            <a:off x="6553200" y="5619750"/>
            <a:ext cx="301686" cy="400110"/>
          </a:xfrm>
          <a:prstGeom prst="rect">
            <a:avLst/>
          </a:prstGeom>
          <a:noFill/>
        </p:spPr>
        <p:txBody>
          <a:bodyPr wrap="none" rtlCol="0">
            <a:spAutoFit/>
          </a:bodyPr>
          <a:lstStyle/>
          <a:p>
            <a:r>
              <a:rPr lang="en-US" dirty="0" smtClean="0">
                <a:solidFill>
                  <a:schemeClr val="bg1"/>
                </a:solidFill>
              </a:rPr>
              <a:t>6</a:t>
            </a:r>
            <a:endParaRPr lang="en-US" dirty="0">
              <a:solidFill>
                <a:schemeClr val="bg1"/>
              </a:solidFill>
            </a:endParaRPr>
          </a:p>
        </p:txBody>
      </p:sp>
      <p:sp>
        <p:nvSpPr>
          <p:cNvPr id="102" name="Oval 101"/>
          <p:cNvSpPr/>
          <p:nvPr/>
        </p:nvSpPr>
        <p:spPr bwMode="auto">
          <a:xfrm>
            <a:off x="7277100" y="5619750"/>
            <a:ext cx="381000" cy="381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03" name="TextBox 102"/>
          <p:cNvSpPr txBox="1"/>
          <p:nvPr/>
        </p:nvSpPr>
        <p:spPr>
          <a:xfrm>
            <a:off x="7315200" y="5619750"/>
            <a:ext cx="301686" cy="400110"/>
          </a:xfrm>
          <a:prstGeom prst="rect">
            <a:avLst/>
          </a:prstGeom>
          <a:noFill/>
        </p:spPr>
        <p:txBody>
          <a:bodyPr wrap="none" rtlCol="0">
            <a:spAutoFit/>
          </a:bodyPr>
          <a:lstStyle/>
          <a:p>
            <a:r>
              <a:rPr lang="en-US" dirty="0" smtClean="0">
                <a:solidFill>
                  <a:schemeClr val="bg1"/>
                </a:solidFill>
              </a:rPr>
              <a:t>7</a:t>
            </a:r>
            <a:endParaRPr lang="en-US" dirty="0">
              <a:solidFill>
                <a:schemeClr val="bg1"/>
              </a:solidFill>
            </a:endParaRPr>
          </a:p>
        </p:txBody>
      </p:sp>
      <p:sp>
        <p:nvSpPr>
          <p:cNvPr id="104" name="Oval 103"/>
          <p:cNvSpPr/>
          <p:nvPr/>
        </p:nvSpPr>
        <p:spPr bwMode="auto">
          <a:xfrm>
            <a:off x="8039100" y="5619750"/>
            <a:ext cx="381000" cy="381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05" name="TextBox 104"/>
          <p:cNvSpPr txBox="1"/>
          <p:nvPr/>
        </p:nvSpPr>
        <p:spPr>
          <a:xfrm>
            <a:off x="8077200" y="5619750"/>
            <a:ext cx="301686" cy="400110"/>
          </a:xfrm>
          <a:prstGeom prst="rect">
            <a:avLst/>
          </a:prstGeom>
          <a:noFill/>
        </p:spPr>
        <p:txBody>
          <a:bodyPr wrap="none" rtlCol="0">
            <a:spAutoFit/>
          </a:bodyPr>
          <a:lstStyle/>
          <a:p>
            <a:r>
              <a:rPr lang="en-US" dirty="0" smtClean="0">
                <a:solidFill>
                  <a:schemeClr val="bg1"/>
                </a:solidFill>
              </a:rPr>
              <a:t>8</a:t>
            </a:r>
            <a:endParaRPr lang="en-US" dirty="0">
              <a:solidFill>
                <a:schemeClr val="bg1"/>
              </a:solidFill>
            </a:endParaRPr>
          </a:p>
        </p:txBody>
      </p:sp>
      <p:sp>
        <p:nvSpPr>
          <p:cNvPr id="106" name="Oval 105"/>
          <p:cNvSpPr/>
          <p:nvPr/>
        </p:nvSpPr>
        <p:spPr bwMode="auto">
          <a:xfrm>
            <a:off x="4267200" y="5619750"/>
            <a:ext cx="381000" cy="381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07" name="TextBox 106"/>
          <p:cNvSpPr txBox="1"/>
          <p:nvPr/>
        </p:nvSpPr>
        <p:spPr>
          <a:xfrm>
            <a:off x="4305300" y="5619750"/>
            <a:ext cx="301686" cy="400110"/>
          </a:xfrm>
          <a:prstGeom prst="rect">
            <a:avLst/>
          </a:prstGeom>
          <a:noFill/>
        </p:spPr>
        <p:txBody>
          <a:bodyPr wrap="none" rtlCol="0">
            <a:spAutoFit/>
          </a:bodyPr>
          <a:lstStyle/>
          <a:p>
            <a:r>
              <a:rPr lang="en-US" dirty="0" smtClean="0">
                <a:solidFill>
                  <a:schemeClr val="bg1"/>
                </a:solidFill>
              </a:rPr>
              <a:t>3</a:t>
            </a:r>
            <a:endParaRPr lang="en-US" dirty="0">
              <a:solidFill>
                <a:schemeClr val="bg1"/>
              </a:solidFill>
            </a:endParaRPr>
          </a:p>
        </p:txBody>
      </p:sp>
      <p:sp>
        <p:nvSpPr>
          <p:cNvPr id="108" name="Oval 107"/>
          <p:cNvSpPr/>
          <p:nvPr/>
        </p:nvSpPr>
        <p:spPr bwMode="auto">
          <a:xfrm>
            <a:off x="3467100" y="5619750"/>
            <a:ext cx="381000" cy="381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sp>
        <p:nvSpPr>
          <p:cNvPr id="109" name="TextBox 108"/>
          <p:cNvSpPr txBox="1"/>
          <p:nvPr/>
        </p:nvSpPr>
        <p:spPr>
          <a:xfrm>
            <a:off x="3505200" y="5619750"/>
            <a:ext cx="301686" cy="400110"/>
          </a:xfrm>
          <a:prstGeom prst="rect">
            <a:avLst/>
          </a:prstGeom>
          <a:noFill/>
        </p:spPr>
        <p:txBody>
          <a:bodyPr wrap="none" rtlCol="0">
            <a:spAutoFit/>
          </a:bodyPr>
          <a:lstStyle/>
          <a:p>
            <a:r>
              <a:rPr lang="en-US" dirty="0" smtClean="0">
                <a:solidFill>
                  <a:schemeClr val="bg1"/>
                </a:solidFill>
              </a:rPr>
              <a:t>2</a:t>
            </a:r>
          </a:p>
        </p:txBody>
      </p:sp>
      <p:sp>
        <p:nvSpPr>
          <p:cNvPr id="110" name="TextBox 109"/>
          <p:cNvSpPr txBox="1"/>
          <p:nvPr/>
        </p:nvSpPr>
        <p:spPr>
          <a:xfrm>
            <a:off x="6091286" y="5543550"/>
            <a:ext cx="290464" cy="307777"/>
          </a:xfrm>
          <a:prstGeom prst="rect">
            <a:avLst/>
          </a:prstGeom>
          <a:noFill/>
        </p:spPr>
        <p:txBody>
          <a:bodyPr wrap="none" rtlCol="0">
            <a:spAutoFit/>
          </a:bodyPr>
          <a:lstStyle/>
          <a:p>
            <a:r>
              <a:rPr lang="en-US" sz="1400" dirty="0" smtClean="0">
                <a:solidFill>
                  <a:schemeClr val="tx1"/>
                </a:solidFill>
              </a:rPr>
              <a:t>H</a:t>
            </a:r>
            <a:endParaRPr lang="en-US" sz="1400" dirty="0">
              <a:solidFill>
                <a:schemeClr val="tx1"/>
              </a:solidFill>
            </a:endParaRPr>
          </a:p>
        </p:txBody>
      </p:sp>
      <p:sp>
        <p:nvSpPr>
          <p:cNvPr id="111" name="TextBox 110"/>
          <p:cNvSpPr txBox="1"/>
          <p:nvPr/>
        </p:nvSpPr>
        <p:spPr>
          <a:xfrm>
            <a:off x="6815186" y="5543550"/>
            <a:ext cx="290464" cy="307777"/>
          </a:xfrm>
          <a:prstGeom prst="rect">
            <a:avLst/>
          </a:prstGeom>
          <a:noFill/>
        </p:spPr>
        <p:txBody>
          <a:bodyPr wrap="none" rtlCol="0">
            <a:spAutoFit/>
          </a:bodyPr>
          <a:lstStyle/>
          <a:p>
            <a:r>
              <a:rPr lang="en-US" sz="1400" dirty="0" smtClean="0">
                <a:solidFill>
                  <a:schemeClr val="tx1"/>
                </a:solidFill>
              </a:rPr>
              <a:t>H</a:t>
            </a:r>
            <a:endParaRPr lang="en-US" sz="1400" dirty="0">
              <a:solidFill>
                <a:schemeClr val="tx1"/>
              </a:solidFill>
            </a:endParaRPr>
          </a:p>
        </p:txBody>
      </p:sp>
      <p:sp>
        <p:nvSpPr>
          <p:cNvPr id="112" name="TextBox 111"/>
          <p:cNvSpPr txBox="1"/>
          <p:nvPr/>
        </p:nvSpPr>
        <p:spPr>
          <a:xfrm>
            <a:off x="7581900" y="5543550"/>
            <a:ext cx="290464" cy="307777"/>
          </a:xfrm>
          <a:prstGeom prst="rect">
            <a:avLst/>
          </a:prstGeom>
          <a:noFill/>
        </p:spPr>
        <p:txBody>
          <a:bodyPr wrap="none" rtlCol="0">
            <a:spAutoFit/>
          </a:bodyPr>
          <a:lstStyle/>
          <a:p>
            <a:r>
              <a:rPr lang="en-US" sz="1400" dirty="0" smtClean="0">
                <a:solidFill>
                  <a:schemeClr val="tx1"/>
                </a:solidFill>
              </a:rPr>
              <a:t>H</a:t>
            </a:r>
            <a:endParaRPr lang="en-US" sz="1400" dirty="0">
              <a:solidFill>
                <a:schemeClr val="tx1"/>
              </a:solidFill>
            </a:endParaRPr>
          </a:p>
        </p:txBody>
      </p:sp>
      <p:sp>
        <p:nvSpPr>
          <p:cNvPr id="113" name="TextBox 112"/>
          <p:cNvSpPr txBox="1"/>
          <p:nvPr/>
        </p:nvSpPr>
        <p:spPr>
          <a:xfrm>
            <a:off x="8343900" y="5543550"/>
            <a:ext cx="290464" cy="307777"/>
          </a:xfrm>
          <a:prstGeom prst="rect">
            <a:avLst/>
          </a:prstGeom>
          <a:noFill/>
        </p:spPr>
        <p:txBody>
          <a:bodyPr wrap="none" rtlCol="0">
            <a:spAutoFit/>
          </a:bodyPr>
          <a:lstStyle/>
          <a:p>
            <a:r>
              <a:rPr lang="en-US" sz="1400" dirty="0" smtClean="0">
                <a:solidFill>
                  <a:schemeClr val="tx1"/>
                </a:solidFill>
              </a:rPr>
              <a:t>H</a:t>
            </a:r>
            <a:endParaRPr lang="en-US" sz="1400" dirty="0">
              <a:solidFill>
                <a:schemeClr val="tx1"/>
              </a:solidFill>
            </a:endParaRPr>
          </a:p>
        </p:txBody>
      </p:sp>
      <p:sp>
        <p:nvSpPr>
          <p:cNvPr id="114" name="Rectangle 113"/>
          <p:cNvSpPr/>
          <p:nvPr/>
        </p:nvSpPr>
        <p:spPr bwMode="auto">
          <a:xfrm>
            <a:off x="5029200" y="5619750"/>
            <a:ext cx="381000" cy="381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Narrow" pitchFamily="34" charset="0"/>
            </a:endParaRPr>
          </a:p>
        </p:txBody>
      </p:sp>
      <p:cxnSp>
        <p:nvCxnSpPr>
          <p:cNvPr id="116" name="Straight Arrow Connector 115"/>
          <p:cNvCxnSpPr>
            <a:endCxn id="7" idx="0"/>
          </p:cNvCxnSpPr>
          <p:nvPr/>
        </p:nvCxnSpPr>
        <p:spPr bwMode="auto">
          <a:xfrm rot="5400000">
            <a:off x="4267200" y="3562350"/>
            <a:ext cx="304800" cy="158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8" name="Straight Arrow Connector 117"/>
          <p:cNvCxnSpPr/>
          <p:nvPr/>
        </p:nvCxnSpPr>
        <p:spPr bwMode="auto">
          <a:xfrm rot="5400000">
            <a:off x="5029994" y="3561556"/>
            <a:ext cx="304800" cy="158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19" name="Straight Arrow Connector 118"/>
          <p:cNvCxnSpPr/>
          <p:nvPr/>
        </p:nvCxnSpPr>
        <p:spPr bwMode="auto">
          <a:xfrm rot="5400000">
            <a:off x="5791994" y="3561556"/>
            <a:ext cx="304800" cy="158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0" name="Straight Arrow Connector 119"/>
          <p:cNvCxnSpPr/>
          <p:nvPr/>
        </p:nvCxnSpPr>
        <p:spPr bwMode="auto">
          <a:xfrm rot="5400000">
            <a:off x="6553994" y="3561556"/>
            <a:ext cx="304800" cy="158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1" name="Straight Arrow Connector 120"/>
          <p:cNvCxnSpPr/>
          <p:nvPr/>
        </p:nvCxnSpPr>
        <p:spPr bwMode="auto">
          <a:xfrm rot="5400000">
            <a:off x="7315994" y="3561556"/>
            <a:ext cx="304800" cy="1588"/>
          </a:xfrm>
          <a:prstGeom prst="straightConnector1">
            <a:avLst/>
          </a:prstGeom>
          <a:solidFill>
            <a:schemeClr val="accent1"/>
          </a:solidFill>
          <a:ln w="9525" cap="flat" cmpd="sng" algn="ctr">
            <a:solidFill>
              <a:schemeClr val="tx1"/>
            </a:solidFill>
            <a:prstDash val="solid"/>
            <a:round/>
            <a:headEnd type="arrow"/>
            <a:tailEnd type="arrow"/>
          </a:ln>
          <a:effectLst/>
        </p:spPr>
      </p:cxnSp>
      <p:cxnSp>
        <p:nvCxnSpPr>
          <p:cNvPr id="122" name="Straight Arrow Connector 121"/>
          <p:cNvCxnSpPr/>
          <p:nvPr/>
        </p:nvCxnSpPr>
        <p:spPr bwMode="auto">
          <a:xfrm rot="5400000">
            <a:off x="8077994" y="3561556"/>
            <a:ext cx="304800" cy="1588"/>
          </a:xfrm>
          <a:prstGeom prst="straightConnector1">
            <a:avLst/>
          </a:prstGeom>
          <a:solidFill>
            <a:schemeClr val="accent1"/>
          </a:solidFill>
          <a:ln w="9525" cap="flat" cmpd="sng" algn="ctr">
            <a:solidFill>
              <a:schemeClr val="tx1"/>
            </a:solidFill>
            <a:prstDash val="solid"/>
            <a:round/>
            <a:headEnd type="arrow"/>
            <a:tailEnd type="arrow"/>
          </a:ln>
          <a:effectLst/>
        </p:spPr>
      </p:cxnSp>
      <p:sp>
        <p:nvSpPr>
          <p:cNvPr id="124" name="TextBox 123"/>
          <p:cNvSpPr txBox="1"/>
          <p:nvPr/>
        </p:nvSpPr>
        <p:spPr>
          <a:xfrm>
            <a:off x="400050" y="1352550"/>
            <a:ext cx="1752600" cy="1015663"/>
          </a:xfrm>
          <a:prstGeom prst="rect">
            <a:avLst/>
          </a:prstGeom>
          <a:noFill/>
        </p:spPr>
        <p:txBody>
          <a:bodyPr wrap="square" rtlCol="0">
            <a:spAutoFit/>
          </a:bodyPr>
          <a:lstStyle/>
          <a:p>
            <a:r>
              <a:rPr lang="en-US" dirty="0" smtClean="0">
                <a:solidFill>
                  <a:schemeClr val="tx1"/>
                </a:solidFill>
              </a:rPr>
              <a:t>NI PXIe-8133 Express Controller</a:t>
            </a:r>
            <a:endParaRPr lang="en-US" dirty="0">
              <a:solidFill>
                <a:schemeClr val="tx1"/>
              </a:solidFill>
            </a:endParaRPr>
          </a:p>
        </p:txBody>
      </p:sp>
      <p:sp>
        <p:nvSpPr>
          <p:cNvPr id="125" name="TextBox 124"/>
          <p:cNvSpPr txBox="1"/>
          <p:nvPr/>
        </p:nvSpPr>
        <p:spPr>
          <a:xfrm rot="16200000">
            <a:off x="2899528" y="4396622"/>
            <a:ext cx="1459054" cy="400110"/>
          </a:xfrm>
          <a:prstGeom prst="rect">
            <a:avLst/>
          </a:prstGeom>
          <a:noFill/>
        </p:spPr>
        <p:txBody>
          <a:bodyPr wrap="none" rtlCol="0">
            <a:spAutoFit/>
          </a:bodyPr>
          <a:lstStyle/>
          <a:p>
            <a:r>
              <a:rPr lang="en-US" dirty="0" smtClean="0"/>
              <a:t>Express Slot</a:t>
            </a:r>
            <a:endParaRPr lang="en-US" dirty="0"/>
          </a:p>
        </p:txBody>
      </p:sp>
      <p:sp>
        <p:nvSpPr>
          <p:cNvPr id="126" name="TextBox 125"/>
          <p:cNvSpPr txBox="1"/>
          <p:nvPr/>
        </p:nvSpPr>
        <p:spPr>
          <a:xfrm rot="16200000">
            <a:off x="3661528" y="4396622"/>
            <a:ext cx="1459054" cy="400110"/>
          </a:xfrm>
          <a:prstGeom prst="rect">
            <a:avLst/>
          </a:prstGeom>
          <a:noFill/>
        </p:spPr>
        <p:txBody>
          <a:bodyPr wrap="none" rtlCol="0">
            <a:spAutoFit/>
          </a:bodyPr>
          <a:lstStyle/>
          <a:p>
            <a:r>
              <a:rPr lang="en-US" dirty="0" smtClean="0"/>
              <a:t>Express Slot</a:t>
            </a:r>
            <a:endParaRPr lang="en-US" dirty="0"/>
          </a:p>
        </p:txBody>
      </p:sp>
      <p:sp>
        <p:nvSpPr>
          <p:cNvPr id="127" name="TextBox 126"/>
          <p:cNvSpPr txBox="1"/>
          <p:nvPr/>
        </p:nvSpPr>
        <p:spPr>
          <a:xfrm rot="16200000">
            <a:off x="4491079" y="4396622"/>
            <a:ext cx="1323952" cy="400110"/>
          </a:xfrm>
          <a:prstGeom prst="rect">
            <a:avLst/>
          </a:prstGeom>
          <a:noFill/>
        </p:spPr>
        <p:txBody>
          <a:bodyPr wrap="none" rtlCol="0">
            <a:spAutoFit/>
          </a:bodyPr>
          <a:lstStyle/>
          <a:p>
            <a:r>
              <a:rPr lang="en-US" dirty="0" smtClean="0"/>
              <a:t>Timing Slot</a:t>
            </a:r>
            <a:endParaRPr lang="en-US" dirty="0"/>
          </a:p>
        </p:txBody>
      </p:sp>
      <p:sp>
        <p:nvSpPr>
          <p:cNvPr id="128" name="TextBox 127"/>
          <p:cNvSpPr txBox="1"/>
          <p:nvPr/>
        </p:nvSpPr>
        <p:spPr>
          <a:xfrm rot="16200000">
            <a:off x="5262473" y="4396622"/>
            <a:ext cx="1305165" cy="400110"/>
          </a:xfrm>
          <a:prstGeom prst="rect">
            <a:avLst/>
          </a:prstGeom>
          <a:noFill/>
        </p:spPr>
        <p:txBody>
          <a:bodyPr wrap="none" rtlCol="0">
            <a:spAutoFit/>
          </a:bodyPr>
          <a:lstStyle/>
          <a:p>
            <a:r>
              <a:rPr lang="en-US" dirty="0" smtClean="0"/>
              <a:t>Hybrid Slot</a:t>
            </a:r>
            <a:endParaRPr lang="en-US" dirty="0"/>
          </a:p>
        </p:txBody>
      </p:sp>
      <p:sp>
        <p:nvSpPr>
          <p:cNvPr id="129" name="TextBox 128"/>
          <p:cNvSpPr txBox="1"/>
          <p:nvPr/>
        </p:nvSpPr>
        <p:spPr>
          <a:xfrm rot="16200000">
            <a:off x="6024473" y="4396622"/>
            <a:ext cx="1305165" cy="400110"/>
          </a:xfrm>
          <a:prstGeom prst="rect">
            <a:avLst/>
          </a:prstGeom>
          <a:noFill/>
        </p:spPr>
        <p:txBody>
          <a:bodyPr wrap="none" rtlCol="0">
            <a:spAutoFit/>
          </a:bodyPr>
          <a:lstStyle/>
          <a:p>
            <a:r>
              <a:rPr lang="en-US" dirty="0" smtClean="0"/>
              <a:t>Hybrid Slot</a:t>
            </a:r>
            <a:endParaRPr lang="en-US" dirty="0"/>
          </a:p>
        </p:txBody>
      </p:sp>
      <p:sp>
        <p:nvSpPr>
          <p:cNvPr id="130" name="TextBox 129"/>
          <p:cNvSpPr txBox="1"/>
          <p:nvPr/>
        </p:nvSpPr>
        <p:spPr>
          <a:xfrm rot="16200000">
            <a:off x="6786473" y="4396622"/>
            <a:ext cx="1305165" cy="400110"/>
          </a:xfrm>
          <a:prstGeom prst="rect">
            <a:avLst/>
          </a:prstGeom>
          <a:noFill/>
        </p:spPr>
        <p:txBody>
          <a:bodyPr wrap="none" rtlCol="0">
            <a:spAutoFit/>
          </a:bodyPr>
          <a:lstStyle/>
          <a:p>
            <a:r>
              <a:rPr lang="en-US" dirty="0" smtClean="0"/>
              <a:t>Hybrid Slot</a:t>
            </a:r>
            <a:endParaRPr lang="en-US" dirty="0"/>
          </a:p>
        </p:txBody>
      </p:sp>
      <p:sp>
        <p:nvSpPr>
          <p:cNvPr id="131" name="TextBox 130"/>
          <p:cNvSpPr txBox="1"/>
          <p:nvPr/>
        </p:nvSpPr>
        <p:spPr>
          <a:xfrm rot="16200000">
            <a:off x="7548473" y="4396622"/>
            <a:ext cx="1305165" cy="400110"/>
          </a:xfrm>
          <a:prstGeom prst="rect">
            <a:avLst/>
          </a:prstGeom>
          <a:noFill/>
        </p:spPr>
        <p:txBody>
          <a:bodyPr wrap="none" rtlCol="0">
            <a:spAutoFit/>
          </a:bodyPr>
          <a:lstStyle/>
          <a:p>
            <a:r>
              <a:rPr lang="en-US" dirty="0" smtClean="0"/>
              <a:t>Hybrid Slot</a:t>
            </a:r>
            <a:endParaRPr lang="en-US" dirty="0"/>
          </a:p>
        </p:txBody>
      </p:sp>
      <p:sp>
        <p:nvSpPr>
          <p:cNvPr id="132" name="TextBox 131"/>
          <p:cNvSpPr txBox="1"/>
          <p:nvPr/>
        </p:nvSpPr>
        <p:spPr>
          <a:xfrm rot="16200000">
            <a:off x="1757490" y="4396622"/>
            <a:ext cx="1643399" cy="400110"/>
          </a:xfrm>
          <a:prstGeom prst="rect">
            <a:avLst/>
          </a:prstGeom>
          <a:noFill/>
        </p:spPr>
        <p:txBody>
          <a:bodyPr wrap="none" rtlCol="0">
            <a:spAutoFit/>
          </a:bodyPr>
          <a:lstStyle/>
          <a:p>
            <a:r>
              <a:rPr lang="en-US" dirty="0" smtClean="0"/>
              <a:t>Controller Slot</a:t>
            </a:r>
            <a:endParaRPr lang="en-US" dirty="0"/>
          </a:p>
        </p:txBody>
      </p:sp>
      <p:sp>
        <p:nvSpPr>
          <p:cNvPr id="133" name="TextBox 132"/>
          <p:cNvSpPr txBox="1"/>
          <p:nvPr/>
        </p:nvSpPr>
        <p:spPr>
          <a:xfrm>
            <a:off x="3632837" y="1581150"/>
            <a:ext cx="2691763" cy="400110"/>
          </a:xfrm>
          <a:prstGeom prst="rect">
            <a:avLst/>
          </a:prstGeom>
          <a:noFill/>
        </p:spPr>
        <p:txBody>
          <a:bodyPr wrap="none" rtlCol="0">
            <a:spAutoFit/>
          </a:bodyPr>
          <a:lstStyle/>
          <a:p>
            <a:r>
              <a:rPr lang="en-US" dirty="0" smtClean="0"/>
              <a:t>2 GB/s of lane bandwidth</a:t>
            </a:r>
            <a:endParaRPr lang="en-US" dirty="0"/>
          </a:p>
        </p:txBody>
      </p:sp>
      <p:sp>
        <p:nvSpPr>
          <p:cNvPr id="146" name="TextBox 145"/>
          <p:cNvSpPr txBox="1"/>
          <p:nvPr/>
        </p:nvSpPr>
        <p:spPr>
          <a:xfrm>
            <a:off x="3962400" y="895350"/>
            <a:ext cx="3200400" cy="400110"/>
          </a:xfrm>
          <a:prstGeom prst="rect">
            <a:avLst/>
          </a:prstGeom>
          <a:noFill/>
        </p:spPr>
        <p:txBody>
          <a:bodyPr wrap="square" rtlCol="0">
            <a:spAutoFit/>
          </a:bodyPr>
          <a:lstStyle/>
          <a:p>
            <a:r>
              <a:rPr lang="en-US" dirty="0" smtClean="0">
                <a:solidFill>
                  <a:schemeClr val="tx1"/>
                </a:solidFill>
              </a:rPr>
              <a:t>NI PXIe-1082 Express Chassis</a:t>
            </a:r>
            <a:endParaRPr lang="en-US" dirty="0">
              <a:solidFill>
                <a:schemeClr val="tx1"/>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457200" y="990600"/>
            <a:ext cx="8077200" cy="823913"/>
          </a:xfrm>
        </p:spPr>
        <p:txBody>
          <a:bodyPr/>
          <a:lstStyle/>
          <a:p>
            <a:r>
              <a:rPr lang="en-US" smtClean="0"/>
              <a:t>Leveraging PCI Express</a:t>
            </a:r>
          </a:p>
        </p:txBody>
      </p:sp>
      <p:sp>
        <p:nvSpPr>
          <p:cNvPr id="1011715" name="Rectangle 3"/>
          <p:cNvSpPr>
            <a:spLocks noGrp="1" noChangeArrowheads="1"/>
          </p:cNvSpPr>
          <p:nvPr>
            <p:ph sz="half" idx="1"/>
          </p:nvPr>
        </p:nvSpPr>
        <p:spPr>
          <a:xfrm>
            <a:off x="685800" y="2133600"/>
            <a:ext cx="3810000" cy="4038600"/>
          </a:xfrm>
        </p:spPr>
        <p:txBody>
          <a:bodyPr/>
          <a:lstStyle/>
          <a:p>
            <a:pPr>
              <a:lnSpc>
                <a:spcPct val="90000"/>
              </a:lnSpc>
            </a:pPr>
            <a:r>
              <a:rPr lang="en-US" sz="3200" smtClean="0"/>
              <a:t>PCI </a:t>
            </a:r>
          </a:p>
          <a:p>
            <a:pPr lvl="1">
              <a:lnSpc>
                <a:spcPct val="90000"/>
              </a:lnSpc>
            </a:pPr>
            <a:r>
              <a:rPr lang="en-US" smtClean="0"/>
              <a:t>132 MB/s </a:t>
            </a:r>
          </a:p>
          <a:p>
            <a:pPr lvl="1">
              <a:lnSpc>
                <a:spcPct val="90000"/>
              </a:lnSpc>
            </a:pPr>
            <a:r>
              <a:rPr lang="en-US" smtClean="0"/>
              <a:t>Shared Parallel Bus</a:t>
            </a:r>
          </a:p>
          <a:p>
            <a:pPr>
              <a:lnSpc>
                <a:spcPct val="90000"/>
              </a:lnSpc>
            </a:pPr>
            <a:r>
              <a:rPr lang="en-US" sz="3200" smtClean="0">
                <a:sym typeface="Symbol" pitchFamily="18" charset="2"/>
              </a:rPr>
              <a:t>PXI </a:t>
            </a:r>
          </a:p>
          <a:p>
            <a:pPr>
              <a:lnSpc>
                <a:spcPct val="90000"/>
              </a:lnSpc>
            </a:pPr>
            <a:r>
              <a:rPr lang="en-US" sz="3200" smtClean="0">
                <a:sym typeface="Symbol" pitchFamily="18" charset="2"/>
              </a:rPr>
              <a:t>132 MB/s Shared</a:t>
            </a:r>
            <a:r>
              <a:rPr lang="en-US" smtClean="0">
                <a:sym typeface="Symbol" pitchFamily="18" charset="2"/>
              </a:rPr>
              <a:t>	   				      					</a:t>
            </a:r>
            <a:endParaRPr lang="en-US" smtClean="0"/>
          </a:p>
        </p:txBody>
      </p:sp>
      <p:sp>
        <p:nvSpPr>
          <p:cNvPr id="1011716" name="Rectangle 4"/>
          <p:cNvSpPr>
            <a:spLocks noGrp="1" noChangeArrowheads="1"/>
          </p:cNvSpPr>
          <p:nvPr>
            <p:ph sz="half" idx="2"/>
          </p:nvPr>
        </p:nvSpPr>
        <p:spPr>
          <a:xfrm>
            <a:off x="4191000" y="1981200"/>
            <a:ext cx="4876800" cy="4038600"/>
          </a:xfrm>
        </p:spPr>
        <p:txBody>
          <a:bodyPr/>
          <a:lstStyle/>
          <a:p>
            <a:r>
              <a:rPr lang="en-US" sz="3200" smtClean="0"/>
              <a:t>PCI Express</a:t>
            </a:r>
          </a:p>
          <a:p>
            <a:pPr lvl="1"/>
            <a:r>
              <a:rPr lang="en-US" smtClean="0">
                <a:sym typeface="Symbol" pitchFamily="18" charset="2"/>
              </a:rPr>
              <a:t>250 MB/s to 4 GB/s</a:t>
            </a:r>
          </a:p>
          <a:p>
            <a:pPr lvl="1"/>
            <a:r>
              <a:rPr lang="en-US" smtClean="0">
                <a:sym typeface="Symbol" pitchFamily="18" charset="2"/>
              </a:rPr>
              <a:t>Independent Serial Bus</a:t>
            </a:r>
            <a:endParaRPr lang="en-US" sz="1200" smtClean="0"/>
          </a:p>
          <a:p>
            <a:r>
              <a:rPr lang="en-US" sz="3200" smtClean="0">
                <a:sym typeface="Symbol" pitchFamily="18" charset="2"/>
              </a:rPr>
              <a:t>PXI Express</a:t>
            </a:r>
          </a:p>
          <a:p>
            <a:r>
              <a:rPr lang="en-US" smtClean="0">
                <a:sym typeface="Symbol" pitchFamily="18" charset="2"/>
              </a:rPr>
              <a:t>Modules up to 2 GB/s </a:t>
            </a:r>
          </a:p>
          <a:p>
            <a:r>
              <a:rPr lang="en-US" smtClean="0">
                <a:sym typeface="Symbol" pitchFamily="18" charset="2"/>
              </a:rPr>
              <a:t>Host up to 6 GB/s</a:t>
            </a:r>
          </a:p>
          <a:p>
            <a:pPr lvl="1"/>
            <a:endParaRPr lang="en-US"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1716">
                                            <p:txEl>
                                              <p:pRg st="3" end="3"/>
                                            </p:txEl>
                                          </p:spTgt>
                                        </p:tgtEl>
                                        <p:attrNameLst>
                                          <p:attrName>style.visibility</p:attrName>
                                        </p:attrNameLst>
                                      </p:cBhvr>
                                      <p:to>
                                        <p:strVal val="visible"/>
                                      </p:to>
                                    </p:set>
                                    <p:animEffect transition="in" filter="fade">
                                      <p:cBhvr>
                                        <p:cTn id="7" dur="500"/>
                                        <p:tgtEl>
                                          <p:spTgt spid="101171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1715">
                                            <p:txEl>
                                              <p:pRg st="4" end="4"/>
                                            </p:txEl>
                                          </p:spTgt>
                                        </p:tgtEl>
                                        <p:attrNameLst>
                                          <p:attrName>style.visibility</p:attrName>
                                        </p:attrNameLst>
                                      </p:cBhvr>
                                      <p:to>
                                        <p:strVal val="visible"/>
                                      </p:to>
                                    </p:set>
                                    <p:animEffect transition="in" filter="fade">
                                      <p:cBhvr>
                                        <p:cTn id="12" dur="500"/>
                                        <p:tgtEl>
                                          <p:spTgt spid="10117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1716">
                                            <p:txEl>
                                              <p:pRg st="4" end="4"/>
                                            </p:txEl>
                                          </p:spTgt>
                                        </p:tgtEl>
                                        <p:attrNameLst>
                                          <p:attrName>style.visibility</p:attrName>
                                        </p:attrNameLst>
                                      </p:cBhvr>
                                      <p:to>
                                        <p:strVal val="visible"/>
                                      </p:to>
                                    </p:set>
                                    <p:animEffect transition="in" filter="fade">
                                      <p:cBhvr>
                                        <p:cTn id="17" dur="500"/>
                                        <p:tgtEl>
                                          <p:spTgt spid="1011716">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011716">
                                            <p:txEl>
                                              <p:pRg st="5" end="5"/>
                                            </p:txEl>
                                          </p:spTgt>
                                        </p:tgtEl>
                                        <p:attrNameLst>
                                          <p:attrName>style.visibility</p:attrName>
                                        </p:attrNameLst>
                                      </p:cBhvr>
                                      <p:to>
                                        <p:strVal val="visible"/>
                                      </p:to>
                                    </p:set>
                                    <p:animEffect transition="in" filter="fade">
                                      <p:cBhvr>
                                        <p:cTn id="20" dur="500"/>
                                        <p:tgtEl>
                                          <p:spTgt spid="10117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928688"/>
            <a:ext cx="8077200" cy="823912"/>
          </a:xfrm>
        </p:spPr>
        <p:txBody>
          <a:bodyPr/>
          <a:lstStyle/>
          <a:p>
            <a:r>
              <a:rPr lang="en-US" smtClean="0"/>
              <a:t>Additional Features in PXIe</a:t>
            </a:r>
          </a:p>
        </p:txBody>
      </p:sp>
      <p:sp>
        <p:nvSpPr>
          <p:cNvPr id="52227" name="Rectangle 3"/>
          <p:cNvSpPr>
            <a:spLocks noGrp="1" noChangeArrowheads="1"/>
          </p:cNvSpPr>
          <p:nvPr>
            <p:ph idx="1"/>
          </p:nvPr>
        </p:nvSpPr>
        <p:spPr>
          <a:xfrm>
            <a:off x="457200" y="1828800"/>
            <a:ext cx="8077200" cy="3581400"/>
          </a:xfrm>
        </p:spPr>
        <p:txBody>
          <a:bodyPr/>
          <a:lstStyle/>
          <a:p>
            <a:r>
              <a:rPr lang="en-US" smtClean="0"/>
              <a:t>Supplied Power and Cooling Increase</a:t>
            </a:r>
          </a:p>
          <a:p>
            <a:r>
              <a:rPr lang="en-US" smtClean="0"/>
              <a:t>Geographical Addressing</a:t>
            </a:r>
          </a:p>
          <a:p>
            <a:r>
              <a:rPr lang="en-US" smtClean="0"/>
              <a:t>Timing and Synchronization</a:t>
            </a:r>
          </a:p>
          <a:p>
            <a:pPr lvl="1"/>
            <a:r>
              <a:rPr lang="en-US" smtClean="0"/>
              <a:t>100 MHz differential clock</a:t>
            </a:r>
          </a:p>
          <a:p>
            <a:pPr lvl="1"/>
            <a:r>
              <a:rPr lang="en-US" smtClean="0"/>
              <a:t>Differential Star Triggers</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0" name="AutoShape 2"/>
          <p:cNvSpPr>
            <a:spLocks noChangeArrowheads="1"/>
          </p:cNvSpPr>
          <p:nvPr/>
        </p:nvSpPr>
        <p:spPr bwMode="auto">
          <a:xfrm>
            <a:off x="330200" y="5732463"/>
            <a:ext cx="8332788" cy="414337"/>
          </a:xfrm>
          <a:prstGeom prst="leftArrow">
            <a:avLst>
              <a:gd name="adj1" fmla="val 75009"/>
              <a:gd name="adj2" fmla="val 74393"/>
            </a:avLst>
          </a:prstGeom>
          <a:solidFill>
            <a:schemeClr val="accent1"/>
          </a:solidFill>
          <a:ln w="9525">
            <a:noFill/>
            <a:miter lim="800000"/>
            <a:headEnd/>
            <a:tailEnd/>
          </a:ln>
        </p:spPr>
        <p:txBody>
          <a:bodyPr wrap="none" anchor="ctr"/>
          <a:lstStyle/>
          <a:p>
            <a:endParaRPr lang="en-US"/>
          </a:p>
        </p:txBody>
      </p:sp>
      <p:sp>
        <p:nvSpPr>
          <p:cNvPr id="1015811" name="Rectangle 3"/>
          <p:cNvSpPr>
            <a:spLocks noChangeArrowheads="1"/>
          </p:cNvSpPr>
          <p:nvPr/>
        </p:nvSpPr>
        <p:spPr bwMode="auto">
          <a:xfrm>
            <a:off x="2808288" y="5770563"/>
            <a:ext cx="3702050" cy="333375"/>
          </a:xfrm>
          <a:prstGeom prst="rect">
            <a:avLst/>
          </a:prstGeom>
          <a:noFill/>
          <a:ln w="9525">
            <a:no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PXI Trigger Bus (8 TTL Triggers)</a:t>
            </a:r>
          </a:p>
        </p:txBody>
      </p:sp>
      <p:sp>
        <p:nvSpPr>
          <p:cNvPr id="53252" name="Line 4"/>
          <p:cNvSpPr>
            <a:spLocks noChangeShapeType="1"/>
          </p:cNvSpPr>
          <p:nvPr/>
        </p:nvSpPr>
        <p:spPr bwMode="auto">
          <a:xfrm>
            <a:off x="4114800" y="4494213"/>
            <a:ext cx="0" cy="131286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3253" name="Line 5"/>
          <p:cNvSpPr>
            <a:spLocks noChangeShapeType="1"/>
          </p:cNvSpPr>
          <p:nvPr/>
        </p:nvSpPr>
        <p:spPr bwMode="auto">
          <a:xfrm>
            <a:off x="2362200" y="4494213"/>
            <a:ext cx="0" cy="131286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3254" name="Line 6"/>
          <p:cNvSpPr>
            <a:spLocks noChangeShapeType="1"/>
          </p:cNvSpPr>
          <p:nvPr/>
        </p:nvSpPr>
        <p:spPr bwMode="auto">
          <a:xfrm>
            <a:off x="1062038" y="4471988"/>
            <a:ext cx="0" cy="1335087"/>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3255" name="Line 7"/>
          <p:cNvSpPr>
            <a:spLocks noChangeShapeType="1"/>
          </p:cNvSpPr>
          <p:nvPr/>
        </p:nvSpPr>
        <p:spPr bwMode="auto">
          <a:xfrm>
            <a:off x="6172200" y="4494213"/>
            <a:ext cx="0" cy="131286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3256" name="Line 8"/>
          <p:cNvSpPr>
            <a:spLocks noChangeShapeType="1"/>
          </p:cNvSpPr>
          <p:nvPr/>
        </p:nvSpPr>
        <p:spPr bwMode="auto">
          <a:xfrm>
            <a:off x="7391400" y="4471988"/>
            <a:ext cx="0" cy="1335087"/>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1015817" name="AutoShape 9"/>
          <p:cNvSpPr>
            <a:spLocks noChangeArrowheads="1"/>
          </p:cNvSpPr>
          <p:nvPr/>
        </p:nvSpPr>
        <p:spPr bwMode="auto">
          <a:xfrm>
            <a:off x="8662988" y="5716588"/>
            <a:ext cx="328612" cy="414337"/>
          </a:xfrm>
          <a:prstGeom prst="rightArrow">
            <a:avLst>
              <a:gd name="adj1" fmla="val 75009"/>
              <a:gd name="adj2" fmla="val 100000"/>
            </a:avLst>
          </a:prstGeom>
          <a:solidFill>
            <a:schemeClr val="accent1"/>
          </a:solidFill>
          <a:ln w="9525">
            <a:noFill/>
            <a:miter lim="800000"/>
            <a:headEnd/>
            <a:tailEnd/>
          </a:ln>
        </p:spPr>
        <p:txBody>
          <a:bodyPr wrap="none" anchor="ctr"/>
          <a:lstStyle/>
          <a:p>
            <a:endParaRPr lang="en-US"/>
          </a:p>
        </p:txBody>
      </p:sp>
      <p:sp>
        <p:nvSpPr>
          <p:cNvPr id="53258" name="Rectangle 10"/>
          <p:cNvSpPr>
            <a:spLocks noChangeArrowheads="1"/>
          </p:cNvSpPr>
          <p:nvPr/>
        </p:nvSpPr>
        <p:spPr bwMode="blackWhite">
          <a:xfrm>
            <a:off x="581025" y="2908300"/>
            <a:ext cx="1087438" cy="1573213"/>
          </a:xfrm>
          <a:prstGeom prst="rect">
            <a:avLst/>
          </a:prstGeom>
          <a:solidFill>
            <a:schemeClr val="bg2"/>
          </a:solidFill>
          <a:ln w="12700">
            <a:solidFill>
              <a:schemeClr val="tx1"/>
            </a:solidFill>
            <a:miter lim="800000"/>
            <a:headEnd/>
            <a:tailEnd/>
          </a:ln>
        </p:spPr>
        <p:txBody>
          <a:bodyPr wrap="none" anchor="ctr"/>
          <a:lstStyle/>
          <a:p>
            <a:pPr eaLnBrk="0" hangingPunct="0"/>
            <a:endParaRPr lang="en-US" sz="2400">
              <a:latin typeface="Times New Roman" pitchFamily="18" charset="0"/>
            </a:endParaRPr>
          </a:p>
        </p:txBody>
      </p:sp>
      <p:sp>
        <p:nvSpPr>
          <p:cNvPr id="53259" name="Rectangle 11"/>
          <p:cNvSpPr>
            <a:spLocks noChangeArrowheads="1"/>
          </p:cNvSpPr>
          <p:nvPr/>
        </p:nvSpPr>
        <p:spPr bwMode="auto">
          <a:xfrm rot="-5400000">
            <a:off x="539750" y="2806700"/>
            <a:ext cx="1181100" cy="1695450"/>
          </a:xfrm>
          <a:prstGeom prst="rect">
            <a:avLst/>
          </a:prstGeom>
          <a:noFill/>
          <a:ln w="9525">
            <a:noFill/>
            <a:miter lim="800000"/>
            <a:headEnd/>
            <a:tailEnd/>
          </a:ln>
        </p:spPr>
        <p:txBody>
          <a:bodyPr wrap="none" lIns="92075" tIns="46038" rIns="92075" bIns="46038" anchor="ctr"/>
          <a:lstStyle/>
          <a:p>
            <a:pPr eaLnBrk="0" hangingPunct="0">
              <a:lnSpc>
                <a:spcPct val="88000"/>
              </a:lnSpc>
            </a:pPr>
            <a:r>
              <a:rPr lang="en-US" sz="2400" b="1"/>
              <a:t>PXI Express</a:t>
            </a:r>
            <a:r>
              <a:rPr lang="en-US" sz="2400"/>
              <a:t> </a:t>
            </a:r>
          </a:p>
          <a:p>
            <a:pPr eaLnBrk="0" hangingPunct="0">
              <a:lnSpc>
                <a:spcPct val="88000"/>
              </a:lnSpc>
            </a:pPr>
            <a:r>
              <a:rPr lang="en-US" sz="1800" b="1">
                <a:latin typeface="Arial" pitchFamily="34" charset="0"/>
              </a:rPr>
              <a:t>System</a:t>
            </a:r>
          </a:p>
          <a:p>
            <a:pPr eaLnBrk="0" hangingPunct="0">
              <a:lnSpc>
                <a:spcPct val="88000"/>
              </a:lnSpc>
            </a:pPr>
            <a:r>
              <a:rPr lang="en-US" sz="1800" b="1">
                <a:latin typeface="Arial" pitchFamily="34" charset="0"/>
              </a:rPr>
              <a:t>Controller</a:t>
            </a:r>
          </a:p>
        </p:txBody>
      </p:sp>
      <p:sp>
        <p:nvSpPr>
          <p:cNvPr id="1015820" name="Rectangle 12"/>
          <p:cNvSpPr>
            <a:spLocks noChangeArrowheads="1"/>
          </p:cNvSpPr>
          <p:nvPr/>
        </p:nvSpPr>
        <p:spPr bwMode="auto">
          <a:xfrm>
            <a:off x="1676400" y="1371600"/>
            <a:ext cx="971550" cy="574675"/>
          </a:xfrm>
          <a:prstGeom prst="rect">
            <a:avLst/>
          </a:prstGeom>
          <a:noFill/>
          <a:ln w="9525">
            <a:no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Star </a:t>
            </a:r>
          </a:p>
          <a:p>
            <a:pPr eaLnBrk="0" hangingPunct="0">
              <a:lnSpc>
                <a:spcPct val="88000"/>
              </a:lnSpc>
            </a:pPr>
            <a:r>
              <a:rPr lang="en-US" sz="1800" b="1">
                <a:latin typeface="Arial" pitchFamily="34" charset="0"/>
              </a:rPr>
              <a:t>Trigger</a:t>
            </a:r>
          </a:p>
        </p:txBody>
      </p:sp>
      <p:sp>
        <p:nvSpPr>
          <p:cNvPr id="53261" name="Rectangle 13"/>
          <p:cNvSpPr>
            <a:spLocks noChangeArrowheads="1"/>
          </p:cNvSpPr>
          <p:nvPr/>
        </p:nvSpPr>
        <p:spPr bwMode="auto">
          <a:xfrm>
            <a:off x="349250" y="711200"/>
            <a:ext cx="1441450" cy="320675"/>
          </a:xfrm>
          <a:prstGeom prst="rect">
            <a:avLst/>
          </a:prstGeom>
          <a:solidFill>
            <a:srgbClr val="33CCCC"/>
          </a:solidFill>
          <a:ln w="12700">
            <a:solidFill>
              <a:schemeClr val="bg2"/>
            </a:solidFill>
            <a:miter lim="800000"/>
            <a:headEnd/>
            <a:tailEnd/>
          </a:ln>
        </p:spPr>
        <p:txBody>
          <a:bodyPr lIns="92075" tIns="46038" rIns="92075" bIns="46038">
            <a:spAutoFit/>
          </a:bodyPr>
          <a:lstStyle/>
          <a:p>
            <a:pPr algn="l" eaLnBrk="0" hangingPunct="0">
              <a:lnSpc>
                <a:spcPct val="88000"/>
              </a:lnSpc>
            </a:pPr>
            <a:r>
              <a:rPr lang="en-US" b="1">
                <a:latin typeface="Arial" pitchFamily="34" charset="0"/>
              </a:rPr>
              <a:t>PXI</a:t>
            </a:r>
          </a:p>
        </p:txBody>
      </p:sp>
      <p:sp>
        <p:nvSpPr>
          <p:cNvPr id="1015822" name="Rectangle 14"/>
          <p:cNvSpPr>
            <a:spLocks noChangeArrowheads="1"/>
          </p:cNvSpPr>
          <p:nvPr/>
        </p:nvSpPr>
        <p:spPr bwMode="auto">
          <a:xfrm>
            <a:off x="349250" y="1168400"/>
            <a:ext cx="1479550" cy="320675"/>
          </a:xfrm>
          <a:prstGeom prst="rect">
            <a:avLst/>
          </a:prstGeom>
          <a:solidFill>
            <a:srgbClr val="FF9900"/>
          </a:solidFill>
          <a:ln w="12700">
            <a:solidFill>
              <a:schemeClr val="bg2"/>
            </a:solidFill>
            <a:miter lim="800000"/>
            <a:headEnd/>
            <a:tailEnd/>
          </a:ln>
        </p:spPr>
        <p:txBody>
          <a:bodyPr lIns="92075" tIns="46038" rIns="92075" bIns="46038">
            <a:spAutoFit/>
          </a:bodyPr>
          <a:lstStyle/>
          <a:p>
            <a:pPr algn="l" eaLnBrk="0" hangingPunct="0">
              <a:lnSpc>
                <a:spcPct val="88000"/>
              </a:lnSpc>
            </a:pPr>
            <a:r>
              <a:rPr lang="en-US" b="1">
                <a:latin typeface="Arial" pitchFamily="34" charset="0"/>
              </a:rPr>
              <a:t>PXI Express</a:t>
            </a:r>
          </a:p>
        </p:txBody>
      </p:sp>
      <p:sp>
        <p:nvSpPr>
          <p:cNvPr id="53263" name="Line 15"/>
          <p:cNvSpPr>
            <a:spLocks noChangeShapeType="1"/>
          </p:cNvSpPr>
          <p:nvPr/>
        </p:nvSpPr>
        <p:spPr bwMode="auto">
          <a:xfrm>
            <a:off x="8382000" y="4470400"/>
            <a:ext cx="0" cy="1335088"/>
          </a:xfrm>
          <a:prstGeom prst="line">
            <a:avLst/>
          </a:prstGeom>
          <a:noFill/>
          <a:ln w="12700">
            <a:solidFill>
              <a:schemeClr val="tx1"/>
            </a:solidFill>
            <a:round/>
            <a:headEnd type="stealth" w="med" len="lg"/>
            <a:tailEnd type="stealth" w="med" len="lg"/>
          </a:ln>
        </p:spPr>
        <p:txBody>
          <a:bodyPr wrap="none" anchor="ctr"/>
          <a:lstStyle/>
          <a:p>
            <a:endParaRPr lang="en-US"/>
          </a:p>
        </p:txBody>
      </p:sp>
      <p:grpSp>
        <p:nvGrpSpPr>
          <p:cNvPr id="2" name="Group 16"/>
          <p:cNvGrpSpPr>
            <a:grpSpLocks/>
          </p:cNvGrpSpPr>
          <p:nvPr/>
        </p:nvGrpSpPr>
        <p:grpSpPr bwMode="auto">
          <a:xfrm>
            <a:off x="2709863" y="2273300"/>
            <a:ext cx="5748337" cy="698500"/>
            <a:chOff x="1707" y="1192"/>
            <a:chExt cx="3621" cy="440"/>
          </a:xfrm>
        </p:grpSpPr>
        <p:sp>
          <p:nvSpPr>
            <p:cNvPr id="53294" name="Freeform 17"/>
            <p:cNvSpPr>
              <a:spLocks/>
            </p:cNvSpPr>
            <p:nvPr/>
          </p:nvSpPr>
          <p:spPr bwMode="auto">
            <a:xfrm>
              <a:off x="1707" y="1192"/>
              <a:ext cx="1336" cy="422"/>
            </a:xfrm>
            <a:custGeom>
              <a:avLst/>
              <a:gdLst>
                <a:gd name="T0" fmla="*/ 1335 w 1336"/>
                <a:gd name="T1" fmla="*/ 0 h 499"/>
                <a:gd name="T2" fmla="*/ 1335 w 1336"/>
                <a:gd name="T3" fmla="*/ 171 h 499"/>
                <a:gd name="T4" fmla="*/ 0 w 1336"/>
                <a:gd name="T5" fmla="*/ 171 h 499"/>
                <a:gd name="T6" fmla="*/ 0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1335" y="0"/>
                  </a:moveTo>
                  <a:lnTo>
                    <a:pt x="1335" y="171"/>
                  </a:lnTo>
                  <a:lnTo>
                    <a:pt x="0" y="171"/>
                  </a:lnTo>
                  <a:lnTo>
                    <a:pt x="0" y="498"/>
                  </a:lnTo>
                </a:path>
              </a:pathLst>
            </a:custGeom>
            <a:noFill/>
            <a:ln w="38100" cap="rnd">
              <a:solidFill>
                <a:schemeClr val="accent1"/>
              </a:solidFill>
              <a:round/>
              <a:headEnd type="none" w="sm" len="sm"/>
              <a:tailEnd type="stealth" w="med" len="lg"/>
            </a:ln>
          </p:spPr>
          <p:txBody>
            <a:bodyPr/>
            <a:lstStyle/>
            <a:p>
              <a:endParaRPr lang="en-US"/>
            </a:p>
          </p:txBody>
        </p:sp>
        <p:sp>
          <p:nvSpPr>
            <p:cNvPr id="53295" name="Freeform 18"/>
            <p:cNvSpPr>
              <a:spLocks/>
            </p:cNvSpPr>
            <p:nvPr/>
          </p:nvSpPr>
          <p:spPr bwMode="auto">
            <a:xfrm>
              <a:off x="3447" y="1192"/>
              <a:ext cx="1336" cy="422"/>
            </a:xfrm>
            <a:custGeom>
              <a:avLst/>
              <a:gdLst>
                <a:gd name="T0" fmla="*/ 0 w 1336"/>
                <a:gd name="T1" fmla="*/ 0 h 499"/>
                <a:gd name="T2" fmla="*/ 0 w 1336"/>
                <a:gd name="T3" fmla="*/ 171 h 499"/>
                <a:gd name="T4" fmla="*/ 1335 w 1336"/>
                <a:gd name="T5" fmla="*/ 171 h 499"/>
                <a:gd name="T6" fmla="*/ 1335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0" y="0"/>
                  </a:moveTo>
                  <a:lnTo>
                    <a:pt x="0" y="171"/>
                  </a:lnTo>
                  <a:lnTo>
                    <a:pt x="1335" y="171"/>
                  </a:lnTo>
                  <a:lnTo>
                    <a:pt x="1335" y="498"/>
                  </a:lnTo>
                </a:path>
              </a:pathLst>
            </a:custGeom>
            <a:noFill/>
            <a:ln w="38100" cap="rnd">
              <a:solidFill>
                <a:schemeClr val="accent1"/>
              </a:solidFill>
              <a:round/>
              <a:headEnd type="none" w="sm" len="sm"/>
              <a:tailEnd type="stealth" w="med" len="lg"/>
            </a:ln>
          </p:spPr>
          <p:txBody>
            <a:bodyPr/>
            <a:lstStyle/>
            <a:p>
              <a:endParaRPr lang="en-US"/>
            </a:p>
          </p:txBody>
        </p:sp>
        <p:sp>
          <p:nvSpPr>
            <p:cNvPr id="53296" name="Freeform 19"/>
            <p:cNvSpPr>
              <a:spLocks/>
            </p:cNvSpPr>
            <p:nvPr/>
          </p:nvSpPr>
          <p:spPr bwMode="auto">
            <a:xfrm>
              <a:off x="2524" y="1192"/>
              <a:ext cx="624" cy="437"/>
            </a:xfrm>
            <a:custGeom>
              <a:avLst/>
              <a:gdLst>
                <a:gd name="T0" fmla="*/ 623 w 624"/>
                <a:gd name="T1" fmla="*/ 0 h 551"/>
                <a:gd name="T2" fmla="*/ 623 w 624"/>
                <a:gd name="T3" fmla="*/ 297 h 551"/>
                <a:gd name="T4" fmla="*/ 0 w 624"/>
                <a:gd name="T5" fmla="*/ 297 h 551"/>
                <a:gd name="T6" fmla="*/ 0 w 624"/>
                <a:gd name="T7" fmla="*/ 550 h 551"/>
                <a:gd name="T8" fmla="*/ 0 60000 65536"/>
                <a:gd name="T9" fmla="*/ 0 60000 65536"/>
                <a:gd name="T10" fmla="*/ 0 60000 65536"/>
                <a:gd name="T11" fmla="*/ 0 60000 65536"/>
                <a:gd name="T12" fmla="*/ 0 w 624"/>
                <a:gd name="T13" fmla="*/ 0 h 551"/>
                <a:gd name="T14" fmla="*/ 624 w 624"/>
                <a:gd name="T15" fmla="*/ 551 h 551"/>
              </a:gdLst>
              <a:ahLst/>
              <a:cxnLst>
                <a:cxn ang="T8">
                  <a:pos x="T0" y="T1"/>
                </a:cxn>
                <a:cxn ang="T9">
                  <a:pos x="T2" y="T3"/>
                </a:cxn>
                <a:cxn ang="T10">
                  <a:pos x="T4" y="T5"/>
                </a:cxn>
                <a:cxn ang="T11">
                  <a:pos x="T6" y="T7"/>
                </a:cxn>
              </a:cxnLst>
              <a:rect l="T12" t="T13" r="T14" b="T15"/>
              <a:pathLst>
                <a:path w="624" h="551">
                  <a:moveTo>
                    <a:pt x="623" y="0"/>
                  </a:moveTo>
                  <a:lnTo>
                    <a:pt x="623" y="297"/>
                  </a:lnTo>
                  <a:lnTo>
                    <a:pt x="0" y="297"/>
                  </a:lnTo>
                  <a:lnTo>
                    <a:pt x="0" y="550"/>
                  </a:lnTo>
                </a:path>
              </a:pathLst>
            </a:custGeom>
            <a:noFill/>
            <a:ln w="38100" cap="rnd">
              <a:solidFill>
                <a:schemeClr val="accent1"/>
              </a:solidFill>
              <a:round/>
              <a:headEnd type="none" w="sm" len="sm"/>
              <a:tailEnd type="stealth" w="med" len="lg"/>
            </a:ln>
          </p:spPr>
          <p:txBody>
            <a:bodyPr/>
            <a:lstStyle/>
            <a:p>
              <a:endParaRPr lang="en-US"/>
            </a:p>
          </p:txBody>
        </p:sp>
        <p:sp>
          <p:nvSpPr>
            <p:cNvPr id="53297" name="Freeform 20"/>
            <p:cNvSpPr>
              <a:spLocks/>
            </p:cNvSpPr>
            <p:nvPr/>
          </p:nvSpPr>
          <p:spPr bwMode="auto">
            <a:xfrm>
              <a:off x="3356" y="1192"/>
              <a:ext cx="624" cy="437"/>
            </a:xfrm>
            <a:custGeom>
              <a:avLst/>
              <a:gdLst>
                <a:gd name="T0" fmla="*/ 0 w 624"/>
                <a:gd name="T1" fmla="*/ 0 h 564"/>
                <a:gd name="T2" fmla="*/ 0 w 624"/>
                <a:gd name="T3" fmla="*/ 304 h 564"/>
                <a:gd name="T4" fmla="*/ 623 w 624"/>
                <a:gd name="T5" fmla="*/ 304 h 564"/>
                <a:gd name="T6" fmla="*/ 623 w 624"/>
                <a:gd name="T7" fmla="*/ 563 h 564"/>
                <a:gd name="T8" fmla="*/ 0 60000 65536"/>
                <a:gd name="T9" fmla="*/ 0 60000 65536"/>
                <a:gd name="T10" fmla="*/ 0 60000 65536"/>
                <a:gd name="T11" fmla="*/ 0 60000 65536"/>
                <a:gd name="T12" fmla="*/ 0 w 624"/>
                <a:gd name="T13" fmla="*/ 0 h 564"/>
                <a:gd name="T14" fmla="*/ 624 w 624"/>
                <a:gd name="T15" fmla="*/ 564 h 564"/>
              </a:gdLst>
              <a:ahLst/>
              <a:cxnLst>
                <a:cxn ang="T8">
                  <a:pos x="T0" y="T1"/>
                </a:cxn>
                <a:cxn ang="T9">
                  <a:pos x="T2" y="T3"/>
                </a:cxn>
                <a:cxn ang="T10">
                  <a:pos x="T4" y="T5"/>
                </a:cxn>
                <a:cxn ang="T11">
                  <a:pos x="T6" y="T7"/>
                </a:cxn>
              </a:cxnLst>
              <a:rect l="T12" t="T13" r="T14" b="T15"/>
              <a:pathLst>
                <a:path w="624" h="564">
                  <a:moveTo>
                    <a:pt x="0" y="0"/>
                  </a:moveTo>
                  <a:lnTo>
                    <a:pt x="0" y="304"/>
                  </a:lnTo>
                  <a:lnTo>
                    <a:pt x="623" y="304"/>
                  </a:lnTo>
                  <a:lnTo>
                    <a:pt x="623" y="563"/>
                  </a:lnTo>
                </a:path>
              </a:pathLst>
            </a:custGeom>
            <a:noFill/>
            <a:ln w="38100" cap="rnd">
              <a:solidFill>
                <a:schemeClr val="accent1"/>
              </a:solidFill>
              <a:round/>
              <a:headEnd type="none" w="sm" len="sm"/>
              <a:tailEnd type="stealth" w="med" len="lg"/>
            </a:ln>
          </p:spPr>
          <p:txBody>
            <a:bodyPr/>
            <a:lstStyle/>
            <a:p>
              <a:endParaRPr lang="en-US"/>
            </a:p>
          </p:txBody>
        </p:sp>
        <p:sp>
          <p:nvSpPr>
            <p:cNvPr id="53298" name="Line 21"/>
            <p:cNvSpPr>
              <a:spLocks noChangeShapeType="1"/>
            </p:cNvSpPr>
            <p:nvPr/>
          </p:nvSpPr>
          <p:spPr bwMode="auto">
            <a:xfrm flipV="1">
              <a:off x="2023" y="1337"/>
              <a:ext cx="912" cy="0"/>
            </a:xfrm>
            <a:prstGeom prst="line">
              <a:avLst/>
            </a:prstGeom>
            <a:noFill/>
            <a:ln w="38100">
              <a:solidFill>
                <a:schemeClr val="accent1"/>
              </a:solidFill>
              <a:round/>
              <a:headEnd type="none" w="sm" len="sm"/>
              <a:tailEnd type="stealth" w="lg" len="med"/>
            </a:ln>
          </p:spPr>
          <p:txBody>
            <a:bodyPr wrap="none" anchor="ctr"/>
            <a:lstStyle/>
            <a:p>
              <a:endParaRPr lang="en-US"/>
            </a:p>
          </p:txBody>
        </p:sp>
        <p:sp>
          <p:nvSpPr>
            <p:cNvPr id="53299" name="Freeform 22"/>
            <p:cNvSpPr>
              <a:spLocks/>
            </p:cNvSpPr>
            <p:nvPr/>
          </p:nvSpPr>
          <p:spPr bwMode="auto">
            <a:xfrm>
              <a:off x="3408" y="1248"/>
              <a:ext cx="1920" cy="384"/>
            </a:xfrm>
            <a:custGeom>
              <a:avLst/>
              <a:gdLst>
                <a:gd name="T0" fmla="*/ 0 w 1336"/>
                <a:gd name="T1" fmla="*/ 0 h 499"/>
                <a:gd name="T2" fmla="*/ 0 w 1336"/>
                <a:gd name="T3" fmla="*/ 171 h 499"/>
                <a:gd name="T4" fmla="*/ 1335 w 1336"/>
                <a:gd name="T5" fmla="*/ 171 h 499"/>
                <a:gd name="T6" fmla="*/ 1335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0" y="0"/>
                  </a:moveTo>
                  <a:lnTo>
                    <a:pt x="0" y="171"/>
                  </a:lnTo>
                  <a:lnTo>
                    <a:pt x="1335" y="171"/>
                  </a:lnTo>
                  <a:lnTo>
                    <a:pt x="1335" y="498"/>
                  </a:lnTo>
                </a:path>
              </a:pathLst>
            </a:custGeom>
            <a:noFill/>
            <a:ln w="38100" cap="rnd">
              <a:solidFill>
                <a:schemeClr val="accent1"/>
              </a:solidFill>
              <a:round/>
              <a:headEnd type="none" w="sm" len="sm"/>
              <a:tailEnd type="stealth" w="med" len="lg"/>
            </a:ln>
          </p:spPr>
          <p:txBody>
            <a:bodyPr/>
            <a:lstStyle/>
            <a:p>
              <a:endParaRPr lang="en-US"/>
            </a:p>
          </p:txBody>
        </p:sp>
      </p:grpSp>
      <p:sp>
        <p:nvSpPr>
          <p:cNvPr id="1015831" name="Rectangle 23"/>
          <p:cNvSpPr>
            <a:spLocks noChangeArrowheads="1"/>
          </p:cNvSpPr>
          <p:nvPr/>
        </p:nvSpPr>
        <p:spPr bwMode="auto">
          <a:xfrm>
            <a:off x="4660900" y="2205038"/>
            <a:ext cx="984250" cy="587375"/>
          </a:xfrm>
          <a:prstGeom prst="rect">
            <a:avLst/>
          </a:prstGeom>
          <a:solidFill>
            <a:srgbClr val="33CCCC"/>
          </a:solidFill>
          <a:ln w="12700">
            <a:solidFill>
              <a:schemeClr val="bg2"/>
            </a:solid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10 MHz</a:t>
            </a:r>
          </a:p>
          <a:p>
            <a:pPr eaLnBrk="0" hangingPunct="0">
              <a:lnSpc>
                <a:spcPct val="88000"/>
              </a:lnSpc>
            </a:pPr>
            <a:r>
              <a:rPr lang="en-US" sz="1800" b="1">
                <a:latin typeface="Arial" pitchFamily="34" charset="0"/>
              </a:rPr>
              <a:t>CLK</a:t>
            </a:r>
          </a:p>
        </p:txBody>
      </p:sp>
      <p:grpSp>
        <p:nvGrpSpPr>
          <p:cNvPr id="3" name="Group 24"/>
          <p:cNvGrpSpPr>
            <a:grpSpLocks/>
          </p:cNvGrpSpPr>
          <p:nvPr/>
        </p:nvGrpSpPr>
        <p:grpSpPr bwMode="auto">
          <a:xfrm>
            <a:off x="1752600" y="1981200"/>
            <a:ext cx="6553200" cy="1905000"/>
            <a:chOff x="1104" y="1008"/>
            <a:chExt cx="4128" cy="1200"/>
          </a:xfrm>
        </p:grpSpPr>
        <p:sp>
          <p:nvSpPr>
            <p:cNvPr id="53290" name="Freeform 25"/>
            <p:cNvSpPr>
              <a:spLocks/>
            </p:cNvSpPr>
            <p:nvPr/>
          </p:nvSpPr>
          <p:spPr bwMode="auto">
            <a:xfrm>
              <a:off x="1277" y="1172"/>
              <a:ext cx="1089" cy="851"/>
            </a:xfrm>
            <a:custGeom>
              <a:avLst/>
              <a:gdLst>
                <a:gd name="T0" fmla="*/ 177 w 1089"/>
                <a:gd name="T1" fmla="*/ 850 h 851"/>
                <a:gd name="T2" fmla="*/ 0 w 1089"/>
                <a:gd name="T3" fmla="*/ 850 h 851"/>
                <a:gd name="T4" fmla="*/ 0 w 1089"/>
                <a:gd name="T5" fmla="*/ 0 h 851"/>
                <a:gd name="T6" fmla="*/ 1088 w 1089"/>
                <a:gd name="T7" fmla="*/ 0 h 851"/>
                <a:gd name="T8" fmla="*/ 1088 w 1089"/>
                <a:gd name="T9" fmla="*/ 476 h 851"/>
                <a:gd name="T10" fmla="*/ 1088 w 1089"/>
                <a:gd name="T11" fmla="*/ 489 h 851"/>
                <a:gd name="T12" fmla="*/ 0 60000 65536"/>
                <a:gd name="T13" fmla="*/ 0 60000 65536"/>
                <a:gd name="T14" fmla="*/ 0 60000 65536"/>
                <a:gd name="T15" fmla="*/ 0 60000 65536"/>
                <a:gd name="T16" fmla="*/ 0 60000 65536"/>
                <a:gd name="T17" fmla="*/ 0 60000 65536"/>
                <a:gd name="T18" fmla="*/ 0 w 1089"/>
                <a:gd name="T19" fmla="*/ 0 h 851"/>
                <a:gd name="T20" fmla="*/ 1089 w 1089"/>
                <a:gd name="T21" fmla="*/ 851 h 851"/>
              </a:gdLst>
              <a:ahLst/>
              <a:cxnLst>
                <a:cxn ang="T12">
                  <a:pos x="T0" y="T1"/>
                </a:cxn>
                <a:cxn ang="T13">
                  <a:pos x="T2" y="T3"/>
                </a:cxn>
                <a:cxn ang="T14">
                  <a:pos x="T4" y="T5"/>
                </a:cxn>
                <a:cxn ang="T15">
                  <a:pos x="T6" y="T7"/>
                </a:cxn>
                <a:cxn ang="T16">
                  <a:pos x="T8" y="T9"/>
                </a:cxn>
                <a:cxn ang="T17">
                  <a:pos x="T10" y="T11"/>
                </a:cxn>
              </a:cxnLst>
              <a:rect l="T18" t="T19" r="T20" b="T21"/>
              <a:pathLst>
                <a:path w="1089" h="851">
                  <a:moveTo>
                    <a:pt x="177" y="850"/>
                  </a:moveTo>
                  <a:lnTo>
                    <a:pt x="0" y="850"/>
                  </a:lnTo>
                  <a:lnTo>
                    <a:pt x="0" y="0"/>
                  </a:lnTo>
                  <a:lnTo>
                    <a:pt x="1088" y="0"/>
                  </a:lnTo>
                  <a:lnTo>
                    <a:pt x="1088" y="476"/>
                  </a:lnTo>
                  <a:lnTo>
                    <a:pt x="1088" y="489"/>
                  </a:lnTo>
                </a:path>
              </a:pathLst>
            </a:custGeom>
            <a:noFill/>
            <a:ln w="25400" cap="rnd">
              <a:solidFill>
                <a:schemeClr val="folHlink"/>
              </a:solidFill>
              <a:round/>
              <a:headEnd type="none" w="sm" len="sm"/>
              <a:tailEnd type="stealth" w="med" len="lg"/>
            </a:ln>
          </p:spPr>
          <p:txBody>
            <a:bodyPr/>
            <a:lstStyle/>
            <a:p>
              <a:endParaRPr lang="en-US"/>
            </a:p>
          </p:txBody>
        </p:sp>
        <p:sp>
          <p:nvSpPr>
            <p:cNvPr id="53291" name="Freeform 26"/>
            <p:cNvSpPr>
              <a:spLocks/>
            </p:cNvSpPr>
            <p:nvPr/>
          </p:nvSpPr>
          <p:spPr bwMode="auto">
            <a:xfrm>
              <a:off x="1227" y="1122"/>
              <a:ext cx="2602" cy="963"/>
            </a:xfrm>
            <a:custGeom>
              <a:avLst/>
              <a:gdLst>
                <a:gd name="T0" fmla="*/ 238 w 2602"/>
                <a:gd name="T1" fmla="*/ 962 h 963"/>
                <a:gd name="T2" fmla="*/ 0 w 2602"/>
                <a:gd name="T3" fmla="*/ 962 h 963"/>
                <a:gd name="T4" fmla="*/ 0 w 2602"/>
                <a:gd name="T5" fmla="*/ 0 h 963"/>
                <a:gd name="T6" fmla="*/ 2601 w 2602"/>
                <a:gd name="T7" fmla="*/ 0 h 963"/>
                <a:gd name="T8" fmla="*/ 2601 w 2602"/>
                <a:gd name="T9" fmla="*/ 521 h 963"/>
                <a:gd name="T10" fmla="*/ 0 60000 65536"/>
                <a:gd name="T11" fmla="*/ 0 60000 65536"/>
                <a:gd name="T12" fmla="*/ 0 60000 65536"/>
                <a:gd name="T13" fmla="*/ 0 60000 65536"/>
                <a:gd name="T14" fmla="*/ 0 60000 65536"/>
                <a:gd name="T15" fmla="*/ 0 w 2602"/>
                <a:gd name="T16" fmla="*/ 0 h 963"/>
                <a:gd name="T17" fmla="*/ 2602 w 2602"/>
                <a:gd name="T18" fmla="*/ 963 h 963"/>
              </a:gdLst>
              <a:ahLst/>
              <a:cxnLst>
                <a:cxn ang="T10">
                  <a:pos x="T0" y="T1"/>
                </a:cxn>
                <a:cxn ang="T11">
                  <a:pos x="T2" y="T3"/>
                </a:cxn>
                <a:cxn ang="T12">
                  <a:pos x="T4" y="T5"/>
                </a:cxn>
                <a:cxn ang="T13">
                  <a:pos x="T6" y="T7"/>
                </a:cxn>
                <a:cxn ang="T14">
                  <a:pos x="T8" y="T9"/>
                </a:cxn>
              </a:cxnLst>
              <a:rect l="T15" t="T16" r="T17" b="T18"/>
              <a:pathLst>
                <a:path w="2602" h="963">
                  <a:moveTo>
                    <a:pt x="238" y="962"/>
                  </a:moveTo>
                  <a:lnTo>
                    <a:pt x="0" y="962"/>
                  </a:lnTo>
                  <a:lnTo>
                    <a:pt x="0" y="0"/>
                  </a:lnTo>
                  <a:lnTo>
                    <a:pt x="2601" y="0"/>
                  </a:lnTo>
                  <a:lnTo>
                    <a:pt x="2601" y="521"/>
                  </a:lnTo>
                </a:path>
              </a:pathLst>
            </a:custGeom>
            <a:noFill/>
            <a:ln w="25400" cap="rnd">
              <a:solidFill>
                <a:schemeClr val="folHlink"/>
              </a:solidFill>
              <a:round/>
              <a:headEnd type="none" w="sm" len="sm"/>
              <a:tailEnd type="stealth" w="med" len="lg"/>
            </a:ln>
          </p:spPr>
          <p:txBody>
            <a:bodyPr/>
            <a:lstStyle/>
            <a:p>
              <a:endParaRPr lang="en-US"/>
            </a:p>
          </p:txBody>
        </p:sp>
        <p:sp>
          <p:nvSpPr>
            <p:cNvPr id="53292" name="Freeform 27"/>
            <p:cNvSpPr>
              <a:spLocks/>
            </p:cNvSpPr>
            <p:nvPr/>
          </p:nvSpPr>
          <p:spPr bwMode="auto">
            <a:xfrm>
              <a:off x="1165" y="1072"/>
              <a:ext cx="3439" cy="1076"/>
            </a:xfrm>
            <a:custGeom>
              <a:avLst/>
              <a:gdLst>
                <a:gd name="T0" fmla="*/ 287 w 3439"/>
                <a:gd name="T1" fmla="*/ 1075 h 1076"/>
                <a:gd name="T2" fmla="*/ 0 w 3439"/>
                <a:gd name="T3" fmla="*/ 1075 h 1076"/>
                <a:gd name="T4" fmla="*/ 0 w 3439"/>
                <a:gd name="T5" fmla="*/ 0 h 1076"/>
                <a:gd name="T6" fmla="*/ 3438 w 3439"/>
                <a:gd name="T7" fmla="*/ 0 h 1076"/>
                <a:gd name="T8" fmla="*/ 3438 w 3439"/>
                <a:gd name="T9" fmla="*/ 291 h 1076"/>
                <a:gd name="T10" fmla="*/ 3438 w 3439"/>
                <a:gd name="T11" fmla="*/ 557 h 1076"/>
                <a:gd name="T12" fmla="*/ 0 60000 65536"/>
                <a:gd name="T13" fmla="*/ 0 60000 65536"/>
                <a:gd name="T14" fmla="*/ 0 60000 65536"/>
                <a:gd name="T15" fmla="*/ 0 60000 65536"/>
                <a:gd name="T16" fmla="*/ 0 60000 65536"/>
                <a:gd name="T17" fmla="*/ 0 60000 65536"/>
                <a:gd name="T18" fmla="*/ 0 w 3439"/>
                <a:gd name="T19" fmla="*/ 0 h 1076"/>
                <a:gd name="T20" fmla="*/ 3439 w 3439"/>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3439" h="1076">
                  <a:moveTo>
                    <a:pt x="287" y="1075"/>
                  </a:moveTo>
                  <a:lnTo>
                    <a:pt x="0" y="1075"/>
                  </a:lnTo>
                  <a:lnTo>
                    <a:pt x="0" y="0"/>
                  </a:lnTo>
                  <a:lnTo>
                    <a:pt x="3438" y="0"/>
                  </a:lnTo>
                  <a:lnTo>
                    <a:pt x="3438" y="291"/>
                  </a:lnTo>
                  <a:lnTo>
                    <a:pt x="3438" y="557"/>
                  </a:lnTo>
                </a:path>
              </a:pathLst>
            </a:custGeom>
            <a:noFill/>
            <a:ln w="25400" cap="rnd">
              <a:solidFill>
                <a:schemeClr val="folHlink"/>
              </a:solidFill>
              <a:round/>
              <a:headEnd type="none" w="sm" len="sm"/>
              <a:tailEnd type="stealth" w="med" len="lg"/>
            </a:ln>
          </p:spPr>
          <p:txBody>
            <a:bodyPr/>
            <a:lstStyle/>
            <a:p>
              <a:endParaRPr lang="en-US"/>
            </a:p>
          </p:txBody>
        </p:sp>
        <p:sp>
          <p:nvSpPr>
            <p:cNvPr id="53293" name="Freeform 28"/>
            <p:cNvSpPr>
              <a:spLocks/>
            </p:cNvSpPr>
            <p:nvPr/>
          </p:nvSpPr>
          <p:spPr bwMode="auto">
            <a:xfrm>
              <a:off x="1104" y="1008"/>
              <a:ext cx="4128" cy="1200"/>
            </a:xfrm>
            <a:custGeom>
              <a:avLst/>
              <a:gdLst>
                <a:gd name="T0" fmla="*/ 287 w 3439"/>
                <a:gd name="T1" fmla="*/ 1075 h 1076"/>
                <a:gd name="T2" fmla="*/ 0 w 3439"/>
                <a:gd name="T3" fmla="*/ 1075 h 1076"/>
                <a:gd name="T4" fmla="*/ 0 w 3439"/>
                <a:gd name="T5" fmla="*/ 0 h 1076"/>
                <a:gd name="T6" fmla="*/ 3438 w 3439"/>
                <a:gd name="T7" fmla="*/ 0 h 1076"/>
                <a:gd name="T8" fmla="*/ 3438 w 3439"/>
                <a:gd name="T9" fmla="*/ 291 h 1076"/>
                <a:gd name="T10" fmla="*/ 3438 w 3439"/>
                <a:gd name="T11" fmla="*/ 557 h 1076"/>
                <a:gd name="T12" fmla="*/ 0 60000 65536"/>
                <a:gd name="T13" fmla="*/ 0 60000 65536"/>
                <a:gd name="T14" fmla="*/ 0 60000 65536"/>
                <a:gd name="T15" fmla="*/ 0 60000 65536"/>
                <a:gd name="T16" fmla="*/ 0 60000 65536"/>
                <a:gd name="T17" fmla="*/ 0 60000 65536"/>
                <a:gd name="T18" fmla="*/ 0 w 3439"/>
                <a:gd name="T19" fmla="*/ 0 h 1076"/>
                <a:gd name="T20" fmla="*/ 3439 w 3439"/>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3439" h="1076">
                  <a:moveTo>
                    <a:pt x="287" y="1075"/>
                  </a:moveTo>
                  <a:lnTo>
                    <a:pt x="0" y="1075"/>
                  </a:lnTo>
                  <a:lnTo>
                    <a:pt x="0" y="0"/>
                  </a:lnTo>
                  <a:lnTo>
                    <a:pt x="3438" y="0"/>
                  </a:lnTo>
                  <a:lnTo>
                    <a:pt x="3438" y="291"/>
                  </a:lnTo>
                  <a:lnTo>
                    <a:pt x="3438" y="557"/>
                  </a:lnTo>
                </a:path>
              </a:pathLst>
            </a:custGeom>
            <a:noFill/>
            <a:ln w="25400" cap="rnd">
              <a:solidFill>
                <a:schemeClr val="folHlink"/>
              </a:solidFill>
              <a:round/>
              <a:headEnd type="none" w="sm" len="sm"/>
              <a:tailEnd type="stealth" w="med" len="lg"/>
            </a:ln>
          </p:spPr>
          <p:txBody>
            <a:bodyPr/>
            <a:lstStyle/>
            <a:p>
              <a:endParaRPr lang="en-US"/>
            </a:p>
          </p:txBody>
        </p:sp>
      </p:grpSp>
      <p:sp>
        <p:nvSpPr>
          <p:cNvPr id="53267" name="Rectangle 29"/>
          <p:cNvSpPr>
            <a:spLocks noChangeArrowheads="1"/>
          </p:cNvSpPr>
          <p:nvPr/>
        </p:nvSpPr>
        <p:spPr bwMode="blackWhite">
          <a:xfrm>
            <a:off x="2159000" y="2965450"/>
            <a:ext cx="860425" cy="1511300"/>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3268" name="Rectangle 30"/>
          <p:cNvSpPr>
            <a:spLocks noChangeArrowheads="1"/>
          </p:cNvSpPr>
          <p:nvPr/>
        </p:nvSpPr>
        <p:spPr bwMode="auto">
          <a:xfrm rot="-5400000">
            <a:off x="2247900" y="2857500"/>
            <a:ext cx="704850" cy="1695450"/>
          </a:xfrm>
          <a:prstGeom prst="rect">
            <a:avLst/>
          </a:prstGeom>
          <a:noFill/>
          <a:ln w="9525">
            <a:noFill/>
            <a:miter lim="800000"/>
            <a:headEnd/>
            <a:tailEnd/>
          </a:ln>
        </p:spPr>
        <p:txBody>
          <a:bodyPr wrap="none" lIns="92075" tIns="46038" rIns="92075" bIns="46038" anchor="ctr"/>
          <a:lstStyle/>
          <a:p>
            <a:pPr eaLnBrk="0" hangingPunct="0">
              <a:lnSpc>
                <a:spcPct val="88000"/>
              </a:lnSpc>
            </a:pPr>
            <a:r>
              <a:rPr lang="en-US" sz="1800" b="1">
                <a:latin typeface="Arial" pitchFamily="34" charset="0"/>
              </a:rPr>
              <a:t>PXI Express</a:t>
            </a:r>
          </a:p>
          <a:p>
            <a:pPr eaLnBrk="0" hangingPunct="0">
              <a:lnSpc>
                <a:spcPct val="88000"/>
              </a:lnSpc>
            </a:pPr>
            <a:r>
              <a:rPr lang="en-US" sz="1800" b="1">
                <a:latin typeface="Arial" pitchFamily="34" charset="0"/>
              </a:rPr>
              <a:t> System</a:t>
            </a:r>
          </a:p>
          <a:p>
            <a:pPr eaLnBrk="0" hangingPunct="0">
              <a:lnSpc>
                <a:spcPct val="88000"/>
              </a:lnSpc>
            </a:pPr>
            <a:r>
              <a:rPr lang="en-US" sz="1800" b="1">
                <a:latin typeface="Arial" pitchFamily="34" charset="0"/>
              </a:rPr>
              <a:t>Timing Slot</a:t>
            </a:r>
          </a:p>
        </p:txBody>
      </p:sp>
      <p:grpSp>
        <p:nvGrpSpPr>
          <p:cNvPr id="4" name="Group 31"/>
          <p:cNvGrpSpPr>
            <a:grpSpLocks/>
          </p:cNvGrpSpPr>
          <p:nvPr/>
        </p:nvGrpSpPr>
        <p:grpSpPr bwMode="auto">
          <a:xfrm>
            <a:off x="5441950" y="2971800"/>
            <a:ext cx="1695450" cy="1511300"/>
            <a:chOff x="1960" y="1628"/>
            <a:chExt cx="1068" cy="952"/>
          </a:xfrm>
        </p:grpSpPr>
        <p:sp>
          <p:nvSpPr>
            <p:cNvPr id="53288" name="Rectangle 32"/>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3289" name="Rectangle 33"/>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 Express</a:t>
              </a:r>
            </a:p>
            <a:p>
              <a:pPr eaLnBrk="0" hangingPunct="0"/>
              <a:r>
                <a:rPr lang="en-US" b="1">
                  <a:latin typeface="Arial" pitchFamily="34" charset="0"/>
                </a:rPr>
                <a:t>Hybrid </a:t>
              </a:r>
            </a:p>
            <a:p>
              <a:pPr eaLnBrk="0" hangingPunct="0"/>
              <a:r>
                <a:rPr lang="en-US" b="1">
                  <a:latin typeface="Arial" pitchFamily="34" charset="0"/>
                </a:rPr>
                <a:t>Peripheral</a:t>
              </a:r>
            </a:p>
          </p:txBody>
        </p:sp>
      </p:grpSp>
      <p:grpSp>
        <p:nvGrpSpPr>
          <p:cNvPr id="5" name="Group 34"/>
          <p:cNvGrpSpPr>
            <a:grpSpLocks/>
          </p:cNvGrpSpPr>
          <p:nvPr/>
        </p:nvGrpSpPr>
        <p:grpSpPr bwMode="auto">
          <a:xfrm>
            <a:off x="6686550" y="2959100"/>
            <a:ext cx="1695450" cy="1511300"/>
            <a:chOff x="1960" y="1628"/>
            <a:chExt cx="1068" cy="952"/>
          </a:xfrm>
        </p:grpSpPr>
        <p:sp>
          <p:nvSpPr>
            <p:cNvPr id="53286" name="Rectangle 35"/>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3287" name="Rectangle 36"/>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 Express</a:t>
              </a:r>
            </a:p>
            <a:p>
              <a:pPr eaLnBrk="0" hangingPunct="0"/>
              <a:r>
                <a:rPr lang="en-US" b="1">
                  <a:latin typeface="Arial" pitchFamily="34" charset="0"/>
                </a:rPr>
                <a:t>Hybrid </a:t>
              </a:r>
            </a:p>
            <a:p>
              <a:pPr eaLnBrk="0" hangingPunct="0"/>
              <a:r>
                <a:rPr lang="en-US" b="1">
                  <a:latin typeface="Arial" pitchFamily="34" charset="0"/>
                </a:rPr>
                <a:t>Peripheral</a:t>
              </a:r>
            </a:p>
          </p:txBody>
        </p:sp>
      </p:grpSp>
      <p:grpSp>
        <p:nvGrpSpPr>
          <p:cNvPr id="6" name="Group 37"/>
          <p:cNvGrpSpPr>
            <a:grpSpLocks/>
          </p:cNvGrpSpPr>
          <p:nvPr/>
        </p:nvGrpSpPr>
        <p:grpSpPr bwMode="auto">
          <a:xfrm>
            <a:off x="3111500" y="2965450"/>
            <a:ext cx="1695450" cy="1511300"/>
            <a:chOff x="1960" y="1628"/>
            <a:chExt cx="1068" cy="952"/>
          </a:xfrm>
        </p:grpSpPr>
        <p:sp>
          <p:nvSpPr>
            <p:cNvPr id="53284" name="Rectangle 38"/>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3285" name="Rectangle 39"/>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 Express</a:t>
              </a:r>
            </a:p>
            <a:p>
              <a:pPr eaLnBrk="0" hangingPunct="0"/>
              <a:r>
                <a:rPr lang="en-US" b="1">
                  <a:latin typeface="Arial" pitchFamily="34" charset="0"/>
                </a:rPr>
                <a:t>Hybrid </a:t>
              </a:r>
            </a:p>
            <a:p>
              <a:pPr eaLnBrk="0" hangingPunct="0"/>
              <a:r>
                <a:rPr lang="en-US" b="1">
                  <a:latin typeface="Arial" pitchFamily="34" charset="0"/>
                </a:rPr>
                <a:t>Peripheral</a:t>
              </a:r>
            </a:p>
          </p:txBody>
        </p:sp>
      </p:grpSp>
      <p:sp>
        <p:nvSpPr>
          <p:cNvPr id="53272" name="Rectangle 40"/>
          <p:cNvSpPr>
            <a:spLocks noChangeArrowheads="1"/>
          </p:cNvSpPr>
          <p:nvPr/>
        </p:nvSpPr>
        <p:spPr bwMode="blackWhite">
          <a:xfrm>
            <a:off x="8027988" y="2971800"/>
            <a:ext cx="582612" cy="1511300"/>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3273" name="Rectangle 41"/>
          <p:cNvSpPr>
            <a:spLocks noChangeArrowheads="1"/>
          </p:cNvSpPr>
          <p:nvPr/>
        </p:nvSpPr>
        <p:spPr bwMode="auto">
          <a:xfrm rot="-5400000">
            <a:off x="7981950" y="2859088"/>
            <a:ext cx="704850" cy="1695450"/>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a:t>
            </a:r>
          </a:p>
          <a:p>
            <a:pPr eaLnBrk="0" hangingPunct="0"/>
            <a:r>
              <a:rPr lang="en-US" b="1">
                <a:latin typeface="Arial" pitchFamily="34" charset="0"/>
              </a:rPr>
              <a:t>Peripheral</a:t>
            </a:r>
          </a:p>
        </p:txBody>
      </p:sp>
      <p:grpSp>
        <p:nvGrpSpPr>
          <p:cNvPr id="7" name="Group 42"/>
          <p:cNvGrpSpPr>
            <a:grpSpLocks/>
          </p:cNvGrpSpPr>
          <p:nvPr/>
        </p:nvGrpSpPr>
        <p:grpSpPr bwMode="auto">
          <a:xfrm>
            <a:off x="2587625" y="685800"/>
            <a:ext cx="5105400" cy="2286000"/>
            <a:chOff x="1872" y="240"/>
            <a:chExt cx="3216" cy="1440"/>
          </a:xfrm>
        </p:grpSpPr>
        <p:sp>
          <p:nvSpPr>
            <p:cNvPr id="53275" name="Rectangle 43"/>
            <p:cNvSpPr>
              <a:spLocks noChangeArrowheads="1"/>
            </p:cNvSpPr>
            <p:nvPr/>
          </p:nvSpPr>
          <p:spPr bwMode="auto">
            <a:xfrm>
              <a:off x="2872" y="240"/>
              <a:ext cx="1212" cy="370"/>
            </a:xfrm>
            <a:prstGeom prst="rect">
              <a:avLst/>
            </a:prstGeom>
            <a:solidFill>
              <a:srgbClr val="FF9900"/>
            </a:solidFill>
            <a:ln w="12700">
              <a:solidFill>
                <a:schemeClr val="bg2"/>
              </a:solid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100 MHz</a:t>
              </a:r>
            </a:p>
            <a:p>
              <a:pPr eaLnBrk="0" hangingPunct="0">
                <a:lnSpc>
                  <a:spcPct val="88000"/>
                </a:lnSpc>
              </a:pPr>
              <a:r>
                <a:rPr lang="en-US" sz="1800" b="1">
                  <a:latin typeface="Arial" pitchFamily="34" charset="0"/>
                </a:rPr>
                <a:t>Differential CLK</a:t>
              </a:r>
            </a:p>
          </p:txBody>
        </p:sp>
        <p:sp>
          <p:nvSpPr>
            <p:cNvPr id="53276" name="Line 44"/>
            <p:cNvSpPr>
              <a:spLocks noChangeShapeType="1"/>
            </p:cNvSpPr>
            <p:nvPr/>
          </p:nvSpPr>
          <p:spPr bwMode="auto">
            <a:xfrm flipH="1">
              <a:off x="1872" y="384"/>
              <a:ext cx="1008" cy="0"/>
            </a:xfrm>
            <a:prstGeom prst="line">
              <a:avLst/>
            </a:prstGeom>
            <a:noFill/>
            <a:ln w="25400">
              <a:solidFill>
                <a:srgbClr val="FF6600"/>
              </a:solidFill>
              <a:round/>
              <a:headEnd/>
              <a:tailEnd type="none" w="sm" len="sm"/>
            </a:ln>
          </p:spPr>
          <p:txBody>
            <a:bodyPr wrap="none" anchor="ctr"/>
            <a:lstStyle/>
            <a:p>
              <a:endParaRPr lang="en-US"/>
            </a:p>
          </p:txBody>
        </p:sp>
        <p:sp>
          <p:nvSpPr>
            <p:cNvPr id="53277" name="Line 45"/>
            <p:cNvSpPr>
              <a:spLocks noChangeShapeType="1"/>
            </p:cNvSpPr>
            <p:nvPr/>
          </p:nvSpPr>
          <p:spPr bwMode="auto">
            <a:xfrm flipH="1">
              <a:off x="1872" y="384"/>
              <a:ext cx="0" cy="1296"/>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3278" name="Line 46"/>
            <p:cNvSpPr>
              <a:spLocks noChangeShapeType="1"/>
            </p:cNvSpPr>
            <p:nvPr/>
          </p:nvSpPr>
          <p:spPr bwMode="auto">
            <a:xfrm flipH="1">
              <a:off x="2688" y="480"/>
              <a:ext cx="192" cy="0"/>
            </a:xfrm>
            <a:prstGeom prst="line">
              <a:avLst/>
            </a:prstGeom>
            <a:noFill/>
            <a:ln w="25400">
              <a:solidFill>
                <a:srgbClr val="FF6600"/>
              </a:solidFill>
              <a:round/>
              <a:headEnd/>
              <a:tailEnd type="none" w="sm" len="sm"/>
            </a:ln>
          </p:spPr>
          <p:txBody>
            <a:bodyPr wrap="none" anchor="ctr"/>
            <a:lstStyle/>
            <a:p>
              <a:endParaRPr lang="en-US"/>
            </a:p>
          </p:txBody>
        </p:sp>
        <p:sp>
          <p:nvSpPr>
            <p:cNvPr id="53279" name="Line 47"/>
            <p:cNvSpPr>
              <a:spLocks noChangeShapeType="1"/>
            </p:cNvSpPr>
            <p:nvPr/>
          </p:nvSpPr>
          <p:spPr bwMode="auto">
            <a:xfrm flipH="1">
              <a:off x="2688" y="480"/>
              <a:ext cx="0" cy="1200"/>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3280" name="Line 48"/>
            <p:cNvSpPr>
              <a:spLocks noChangeShapeType="1"/>
            </p:cNvSpPr>
            <p:nvPr/>
          </p:nvSpPr>
          <p:spPr bwMode="auto">
            <a:xfrm flipH="1">
              <a:off x="4080" y="480"/>
              <a:ext cx="192" cy="0"/>
            </a:xfrm>
            <a:prstGeom prst="line">
              <a:avLst/>
            </a:prstGeom>
            <a:noFill/>
            <a:ln w="25400">
              <a:solidFill>
                <a:srgbClr val="FF6600"/>
              </a:solidFill>
              <a:round/>
              <a:headEnd/>
              <a:tailEnd type="none" w="sm" len="sm"/>
            </a:ln>
          </p:spPr>
          <p:txBody>
            <a:bodyPr wrap="none" anchor="ctr"/>
            <a:lstStyle/>
            <a:p>
              <a:endParaRPr lang="en-US"/>
            </a:p>
          </p:txBody>
        </p:sp>
        <p:sp>
          <p:nvSpPr>
            <p:cNvPr id="53281" name="Line 49"/>
            <p:cNvSpPr>
              <a:spLocks noChangeShapeType="1"/>
            </p:cNvSpPr>
            <p:nvPr/>
          </p:nvSpPr>
          <p:spPr bwMode="auto">
            <a:xfrm flipH="1">
              <a:off x="4272" y="480"/>
              <a:ext cx="0" cy="1200"/>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3282" name="Line 50"/>
            <p:cNvSpPr>
              <a:spLocks noChangeShapeType="1"/>
            </p:cNvSpPr>
            <p:nvPr/>
          </p:nvSpPr>
          <p:spPr bwMode="auto">
            <a:xfrm flipH="1">
              <a:off x="4080" y="384"/>
              <a:ext cx="1008" cy="0"/>
            </a:xfrm>
            <a:prstGeom prst="line">
              <a:avLst/>
            </a:prstGeom>
            <a:noFill/>
            <a:ln w="25400">
              <a:solidFill>
                <a:srgbClr val="FF6600"/>
              </a:solidFill>
              <a:round/>
              <a:headEnd/>
              <a:tailEnd type="none" w="sm" len="sm"/>
            </a:ln>
          </p:spPr>
          <p:txBody>
            <a:bodyPr wrap="none" anchor="ctr"/>
            <a:lstStyle/>
            <a:p>
              <a:endParaRPr lang="en-US"/>
            </a:p>
          </p:txBody>
        </p:sp>
        <p:sp>
          <p:nvSpPr>
            <p:cNvPr id="53283" name="Line 51"/>
            <p:cNvSpPr>
              <a:spLocks noChangeShapeType="1"/>
            </p:cNvSpPr>
            <p:nvPr/>
          </p:nvSpPr>
          <p:spPr bwMode="auto">
            <a:xfrm flipH="1">
              <a:off x="5088" y="384"/>
              <a:ext cx="0" cy="1296"/>
            </a:xfrm>
            <a:prstGeom prst="line">
              <a:avLst/>
            </a:prstGeom>
            <a:noFill/>
            <a:ln w="25400">
              <a:solidFill>
                <a:srgbClr val="FF6600"/>
              </a:solidFill>
              <a:round/>
              <a:headEnd type="none" w="sm" len="sm"/>
              <a:tailEnd type="triangle" w="med" len="med"/>
            </a:ln>
          </p:spPr>
          <p:txBody>
            <a:bodyPr wrap="none" anchor="ct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5822"/>
                                        </p:tgtEl>
                                        <p:attrNameLst>
                                          <p:attrName>style.visibility</p:attrName>
                                        </p:attrNameLst>
                                      </p:cBhvr>
                                      <p:to>
                                        <p:strVal val="visible"/>
                                      </p:to>
                                    </p:set>
                                  </p:childTnLst>
                                </p:cTn>
                              </p:par>
                              <p:par>
                                <p:cTn id="7" presetID="9" presetClass="emph" presetSubtype="0" grpId="0" nodeType="withEffect">
                                  <p:stCondLst>
                                    <p:cond delay="0"/>
                                  </p:stCondLst>
                                  <p:childTnLst>
                                    <p:set>
                                      <p:cBhvr rctx="PPT">
                                        <p:cTn id="8" dur="indefinite"/>
                                        <p:tgtEl>
                                          <p:spTgt spid="1015820"/>
                                        </p:tgtEl>
                                        <p:attrNameLst>
                                          <p:attrName>style.opacity</p:attrName>
                                        </p:attrNameLst>
                                      </p:cBhvr>
                                      <p:to>
                                        <p:strVal val="0.25"/>
                                      </p:to>
                                    </p:set>
                                    <p:animEffect filter="image" prLst="opacity: 0.25">
                                      <p:cBhvr rctx="IE">
                                        <p:cTn id="9" dur="indefinite"/>
                                        <p:tgtEl>
                                          <p:spTgt spid="1015820"/>
                                        </p:tgtEl>
                                      </p:cBhvr>
                                    </p:animEffect>
                                  </p:childTnLst>
                                </p:cTn>
                              </p:par>
                              <p:par>
                                <p:cTn id="10" presetID="9" presetClass="emph" presetSubtype="0" nodeType="withEffect">
                                  <p:stCondLst>
                                    <p:cond delay="0"/>
                                  </p:stCondLst>
                                  <p:childTnLst>
                                    <p:set>
                                      <p:cBhvr rctx="PPT">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9" presetClass="emph" presetSubtype="0" grpId="0" nodeType="withEffect">
                                  <p:stCondLst>
                                    <p:cond delay="0"/>
                                  </p:stCondLst>
                                  <p:childTnLst>
                                    <p:set>
                                      <p:cBhvr rctx="PPT">
                                        <p:cTn id="14" dur="indefinite"/>
                                        <p:tgtEl>
                                          <p:spTgt spid="1015831"/>
                                        </p:tgtEl>
                                        <p:attrNameLst>
                                          <p:attrName>style.opacity</p:attrName>
                                        </p:attrNameLst>
                                      </p:cBhvr>
                                      <p:to>
                                        <p:strVal val="0.25"/>
                                      </p:to>
                                    </p:set>
                                    <p:animEffect filter="image" prLst="opacity: 0.25">
                                      <p:cBhvr rctx="IE">
                                        <p:cTn id="15" dur="indefinite"/>
                                        <p:tgtEl>
                                          <p:spTgt spid="1015831"/>
                                        </p:tgtEl>
                                      </p:cBhvr>
                                    </p:animEffect>
                                  </p:childTnLst>
                                </p:cTn>
                              </p:par>
                              <p:par>
                                <p:cTn id="16" presetID="9" presetClass="emph" presetSubtype="0" nodeType="withEffect">
                                  <p:stCondLst>
                                    <p:cond delay="0"/>
                                  </p:stCondLst>
                                  <p:childTnLst>
                                    <p:set>
                                      <p:cBhvr rctx="PPT">
                                        <p:cTn id="17" dur="indefinite"/>
                                        <p:tgtEl>
                                          <p:spTgt spid="2"/>
                                        </p:tgtEl>
                                        <p:attrNameLst>
                                          <p:attrName>style.opacity</p:attrName>
                                        </p:attrNameLst>
                                      </p:cBhvr>
                                      <p:to>
                                        <p:strVal val="0.25"/>
                                      </p:to>
                                    </p:set>
                                    <p:animEffect filter="image" prLst="opacity: 0.25">
                                      <p:cBhvr rctx="IE">
                                        <p:cTn id="18" dur="indefinite"/>
                                        <p:tgtEl>
                                          <p:spTgt spid="2"/>
                                        </p:tgtEl>
                                      </p:cBhvr>
                                    </p:animEffect>
                                  </p:childTnLst>
                                </p:cTn>
                              </p:par>
                              <p:par>
                                <p:cTn id="19" presetID="9" presetClass="emph" presetSubtype="0" grpId="0" nodeType="withEffect">
                                  <p:stCondLst>
                                    <p:cond delay="0"/>
                                  </p:stCondLst>
                                  <p:childTnLst>
                                    <p:set>
                                      <p:cBhvr rctx="PPT">
                                        <p:cTn id="20" dur="indefinite"/>
                                        <p:tgtEl>
                                          <p:spTgt spid="1015811"/>
                                        </p:tgtEl>
                                        <p:attrNameLst>
                                          <p:attrName>style.opacity</p:attrName>
                                        </p:attrNameLst>
                                      </p:cBhvr>
                                      <p:to>
                                        <p:strVal val="0.25"/>
                                      </p:to>
                                    </p:set>
                                    <p:animEffect filter="image" prLst="opacity: 0.25">
                                      <p:cBhvr rctx="IE">
                                        <p:cTn id="21" dur="indefinite"/>
                                        <p:tgtEl>
                                          <p:spTgt spid="1015811"/>
                                        </p:tgtEl>
                                      </p:cBhvr>
                                    </p:animEffect>
                                  </p:childTnLst>
                                </p:cTn>
                              </p:par>
                              <p:par>
                                <p:cTn id="22" presetID="9" presetClass="emph" presetSubtype="0" grpId="0" nodeType="withEffect">
                                  <p:stCondLst>
                                    <p:cond delay="0"/>
                                  </p:stCondLst>
                                  <p:childTnLst>
                                    <p:set>
                                      <p:cBhvr rctx="PPT">
                                        <p:cTn id="23" dur="indefinite"/>
                                        <p:tgtEl>
                                          <p:spTgt spid="1015810"/>
                                        </p:tgtEl>
                                        <p:attrNameLst>
                                          <p:attrName>style.opacity</p:attrName>
                                        </p:attrNameLst>
                                      </p:cBhvr>
                                      <p:to>
                                        <p:strVal val="0.25"/>
                                      </p:to>
                                    </p:set>
                                    <p:animEffect filter="image" prLst="opacity: 0.25">
                                      <p:cBhvr rctx="IE">
                                        <p:cTn id="24" dur="indefinite"/>
                                        <p:tgtEl>
                                          <p:spTgt spid="1015810"/>
                                        </p:tgtEl>
                                      </p:cBhvr>
                                    </p:animEffect>
                                  </p:childTnLst>
                                </p:cTn>
                              </p:par>
                              <p:par>
                                <p:cTn id="25" presetID="9" presetClass="emph" presetSubtype="0" grpId="0" nodeType="withEffect">
                                  <p:stCondLst>
                                    <p:cond delay="0"/>
                                  </p:stCondLst>
                                  <p:childTnLst>
                                    <p:set>
                                      <p:cBhvr rctx="PPT">
                                        <p:cTn id="26" dur="indefinite"/>
                                        <p:tgtEl>
                                          <p:spTgt spid="1015817"/>
                                        </p:tgtEl>
                                        <p:attrNameLst>
                                          <p:attrName>style.opacity</p:attrName>
                                        </p:attrNameLst>
                                      </p:cBhvr>
                                      <p:to>
                                        <p:strVal val="0.25"/>
                                      </p:to>
                                    </p:set>
                                    <p:animEffect filter="image" prLst="opacity: 0.25">
                                      <p:cBhvr rctx="IE">
                                        <p:cTn id="27" dur="indefinite"/>
                                        <p:tgtEl>
                                          <p:spTgt spid="101581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810" grpId="0" animBg="1"/>
      <p:bldP spid="1015811" grpId="0"/>
      <p:bldP spid="1015817" grpId="0" animBg="1"/>
      <p:bldP spid="1015820" grpId="0"/>
      <p:bldP spid="1015822" grpId="0" animBg="1"/>
      <p:bldP spid="10158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81000" y="381000"/>
            <a:ext cx="8382000" cy="1143000"/>
          </a:xfrm>
        </p:spPr>
        <p:txBody>
          <a:bodyPr/>
          <a:lstStyle/>
          <a:p>
            <a:r>
              <a:rPr lang="en-US" smtClean="0"/>
              <a:t>Comparing PXIe_CLK100 and PXI_CLK10</a:t>
            </a:r>
          </a:p>
        </p:txBody>
      </p:sp>
      <p:sp>
        <p:nvSpPr>
          <p:cNvPr id="54275" name="Rectangle 3"/>
          <p:cNvSpPr>
            <a:spLocks noGrp="1" noChangeArrowheads="1"/>
          </p:cNvSpPr>
          <p:nvPr>
            <p:ph idx="1"/>
          </p:nvPr>
        </p:nvSpPr>
        <p:spPr>
          <a:xfrm>
            <a:off x="685800" y="1811338"/>
            <a:ext cx="7772400" cy="1009650"/>
          </a:xfrm>
        </p:spPr>
        <p:txBody>
          <a:bodyPr/>
          <a:lstStyle/>
          <a:p>
            <a:pPr>
              <a:lnSpc>
                <a:spcPct val="90000"/>
              </a:lnSpc>
            </a:pPr>
            <a:r>
              <a:rPr lang="en-US" sz="2400" smtClean="0"/>
              <a:t>PXI_CLK10 preserves compatibility with PXI modules</a:t>
            </a:r>
          </a:p>
          <a:p>
            <a:pPr>
              <a:lnSpc>
                <a:spcPct val="90000"/>
              </a:lnSpc>
            </a:pPr>
            <a:r>
              <a:rPr lang="en-US" sz="2400" smtClean="0"/>
              <a:t>PXI_CLK10 is synchronous to PXIe_CLK100</a:t>
            </a:r>
          </a:p>
        </p:txBody>
      </p:sp>
      <p:sp>
        <p:nvSpPr>
          <p:cNvPr id="54276" name="Rectangle 5"/>
          <p:cNvSpPr>
            <a:spLocks noChangeArrowheads="1"/>
          </p:cNvSpPr>
          <p:nvPr/>
        </p:nvSpPr>
        <p:spPr bwMode="auto">
          <a:xfrm>
            <a:off x="381000" y="3810000"/>
            <a:ext cx="8534400" cy="1066800"/>
          </a:xfrm>
          <a:prstGeom prst="rect">
            <a:avLst/>
          </a:prstGeom>
          <a:noFill/>
          <a:ln w="9525">
            <a:noFill/>
            <a:miter lim="800000"/>
            <a:headEnd/>
            <a:tailEnd/>
          </a:ln>
        </p:spPr>
        <p:txBody>
          <a:bodyPr/>
          <a:lstStyle/>
          <a:p>
            <a:pPr marL="342900" indent="-342900" algn="l">
              <a:spcBef>
                <a:spcPct val="20000"/>
              </a:spcBef>
              <a:buFontTx/>
              <a:buChar char="•"/>
            </a:pPr>
            <a:r>
              <a:rPr lang="en-US" sz="2800"/>
              <a:t>Specifications comparison:</a:t>
            </a:r>
          </a:p>
        </p:txBody>
      </p:sp>
      <p:graphicFrame>
        <p:nvGraphicFramePr>
          <p:cNvPr id="1017862" name="Group 6"/>
          <p:cNvGraphicFramePr>
            <a:graphicFrameLocks noGrp="1"/>
          </p:cNvGraphicFramePr>
          <p:nvPr/>
        </p:nvGraphicFramePr>
        <p:xfrm>
          <a:off x="1981200" y="4267200"/>
          <a:ext cx="5129213" cy="1828800"/>
        </p:xfrm>
        <a:graphic>
          <a:graphicData uri="http://schemas.openxmlformats.org/drawingml/2006/table">
            <a:tbl>
              <a:tblPr/>
              <a:tblGrid>
                <a:gridCol w="1541463"/>
                <a:gridCol w="1793875"/>
                <a:gridCol w="1793875"/>
              </a:tblGrid>
              <a:tr h="285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Narrow" pitchFamily="34"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PXIe_CLK100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PXI_CLK10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285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Frequency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Narrow" pitchFamily="34" charset="0"/>
                        </a:rPr>
                        <a:t>100 MHz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Narrow" pitchFamily="34" charset="0"/>
                        </a:rPr>
                        <a:t>10 MHz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Logic Family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Narrow" pitchFamily="34" charset="0"/>
                        </a:rPr>
                        <a:t>LVPECL, Diff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Narrow" pitchFamily="34" charset="0"/>
                        </a:rPr>
                        <a:t>TTL, 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Freq. Accuracy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Narrow" pitchFamily="34" charset="0"/>
                        </a:rPr>
                        <a:t>±100 ppm or better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Narrow" pitchFamily="34" charset="0"/>
                        </a:rPr>
                        <a:t>±100 ppm or better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Narrow" pitchFamily="34" charset="0"/>
                        </a:rPr>
                        <a:t>Skew</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Narrow" pitchFamily="34" charset="0"/>
                        </a:rPr>
                        <a:t>≤ 200 ps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smtClean="0">
                          <a:ln>
                            <a:noFill/>
                          </a:ln>
                          <a:solidFill>
                            <a:schemeClr val="tx1"/>
                          </a:solidFill>
                          <a:effectLst/>
                          <a:latin typeface="Arial Narrow" pitchFamily="34" charset="0"/>
                        </a:rPr>
                        <a:t>≤ 1 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17888" name="Rectangle 32"/>
          <p:cNvSpPr>
            <a:spLocks noChangeArrowheads="1"/>
          </p:cNvSpPr>
          <p:nvPr/>
        </p:nvSpPr>
        <p:spPr bwMode="auto">
          <a:xfrm>
            <a:off x="581025" y="2178050"/>
            <a:ext cx="6400800" cy="457200"/>
          </a:xfrm>
          <a:prstGeom prst="rect">
            <a:avLst/>
          </a:prstGeom>
          <a:noFill/>
          <a:ln w="38100" algn="ctr">
            <a:solidFill>
              <a:srgbClr val="FF9900"/>
            </a:solidFill>
            <a:miter lim="800000"/>
            <a:headEnd type="none" w="sm" len="sm"/>
            <a:tailEnd type="none" w="sm" len="sm"/>
          </a:ln>
        </p:spPr>
        <p:txBody>
          <a:bodyPr wrap="none" anchor="ctr"/>
          <a:lstStyle/>
          <a:p>
            <a:endParaRPr lang="en-US"/>
          </a:p>
        </p:txBody>
      </p:sp>
      <p:sp>
        <p:nvSpPr>
          <p:cNvPr id="1017889" name="Rectangle 33"/>
          <p:cNvSpPr>
            <a:spLocks noChangeArrowheads="1"/>
          </p:cNvSpPr>
          <p:nvPr/>
        </p:nvSpPr>
        <p:spPr bwMode="auto">
          <a:xfrm>
            <a:off x="1993900" y="5715000"/>
            <a:ext cx="5105400" cy="381000"/>
          </a:xfrm>
          <a:prstGeom prst="rect">
            <a:avLst/>
          </a:prstGeom>
          <a:noFill/>
          <a:ln w="38100" algn="ctr">
            <a:solidFill>
              <a:srgbClr val="FF9900"/>
            </a:solidFill>
            <a:miter lim="800000"/>
            <a:headEnd type="none" w="sm" len="sm"/>
            <a:tailEnd type="none" w="sm" len="sm"/>
          </a:ln>
        </p:spPr>
        <p:txBody>
          <a:bodyPr wrap="none" anchor="ctr"/>
          <a:lstStyle/>
          <a:p>
            <a:endParaRPr lang="en-US"/>
          </a:p>
        </p:txBody>
      </p:sp>
      <p:pic>
        <p:nvPicPr>
          <p:cNvPr id="54305" name="Picture 34"/>
          <p:cNvPicPr>
            <a:picLocks noChangeAspect="1" noChangeArrowheads="1"/>
          </p:cNvPicPr>
          <p:nvPr/>
        </p:nvPicPr>
        <p:blipFill>
          <a:blip r:embed="rId3" cstate="print"/>
          <a:srcRect/>
          <a:stretch>
            <a:fillRect/>
          </a:stretch>
        </p:blipFill>
        <p:spPr bwMode="auto">
          <a:xfrm>
            <a:off x="538163" y="2667000"/>
            <a:ext cx="8610600" cy="11906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78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78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7888" grpId="0" animBg="1"/>
      <p:bldP spid="101788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906" name="AutoShape 2"/>
          <p:cNvSpPr>
            <a:spLocks noChangeArrowheads="1"/>
          </p:cNvSpPr>
          <p:nvPr/>
        </p:nvSpPr>
        <p:spPr bwMode="auto">
          <a:xfrm>
            <a:off x="330200" y="5503863"/>
            <a:ext cx="8332788" cy="414337"/>
          </a:xfrm>
          <a:prstGeom prst="leftArrow">
            <a:avLst>
              <a:gd name="adj1" fmla="val 75009"/>
              <a:gd name="adj2" fmla="val 74393"/>
            </a:avLst>
          </a:prstGeom>
          <a:solidFill>
            <a:schemeClr val="accent1"/>
          </a:solidFill>
          <a:ln w="9525">
            <a:noFill/>
            <a:miter lim="800000"/>
            <a:headEnd/>
            <a:tailEnd/>
          </a:ln>
        </p:spPr>
        <p:txBody>
          <a:bodyPr wrap="none" anchor="ctr"/>
          <a:lstStyle/>
          <a:p>
            <a:endParaRPr lang="en-US"/>
          </a:p>
        </p:txBody>
      </p:sp>
      <p:sp>
        <p:nvSpPr>
          <p:cNvPr id="1019907" name="Rectangle 3"/>
          <p:cNvSpPr>
            <a:spLocks noChangeArrowheads="1"/>
          </p:cNvSpPr>
          <p:nvPr/>
        </p:nvSpPr>
        <p:spPr bwMode="auto">
          <a:xfrm>
            <a:off x="2808288" y="5541963"/>
            <a:ext cx="3702050" cy="333375"/>
          </a:xfrm>
          <a:prstGeom prst="rect">
            <a:avLst/>
          </a:prstGeom>
          <a:noFill/>
          <a:ln w="9525">
            <a:no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PXI Trigger Bus (8 TTL Triggers)</a:t>
            </a:r>
          </a:p>
        </p:txBody>
      </p:sp>
      <p:sp>
        <p:nvSpPr>
          <p:cNvPr id="55300" name="Line 4"/>
          <p:cNvSpPr>
            <a:spLocks noChangeShapeType="1"/>
          </p:cNvSpPr>
          <p:nvPr/>
        </p:nvSpPr>
        <p:spPr bwMode="auto">
          <a:xfrm>
            <a:off x="4114800" y="4265613"/>
            <a:ext cx="0" cy="131286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5301" name="Line 5"/>
          <p:cNvSpPr>
            <a:spLocks noChangeShapeType="1"/>
          </p:cNvSpPr>
          <p:nvPr/>
        </p:nvSpPr>
        <p:spPr bwMode="auto">
          <a:xfrm>
            <a:off x="2362200" y="4265613"/>
            <a:ext cx="0" cy="131286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5302" name="Line 6"/>
          <p:cNvSpPr>
            <a:spLocks noChangeShapeType="1"/>
          </p:cNvSpPr>
          <p:nvPr/>
        </p:nvSpPr>
        <p:spPr bwMode="auto">
          <a:xfrm>
            <a:off x="1062038" y="4243388"/>
            <a:ext cx="0" cy="1335087"/>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5303" name="Line 7"/>
          <p:cNvSpPr>
            <a:spLocks noChangeShapeType="1"/>
          </p:cNvSpPr>
          <p:nvPr/>
        </p:nvSpPr>
        <p:spPr bwMode="auto">
          <a:xfrm>
            <a:off x="6172200" y="4265613"/>
            <a:ext cx="0" cy="131286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5304" name="Line 8"/>
          <p:cNvSpPr>
            <a:spLocks noChangeShapeType="1"/>
          </p:cNvSpPr>
          <p:nvPr/>
        </p:nvSpPr>
        <p:spPr bwMode="auto">
          <a:xfrm>
            <a:off x="7391400" y="4243388"/>
            <a:ext cx="0" cy="1335087"/>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1019913" name="AutoShape 9"/>
          <p:cNvSpPr>
            <a:spLocks noChangeArrowheads="1"/>
          </p:cNvSpPr>
          <p:nvPr/>
        </p:nvSpPr>
        <p:spPr bwMode="auto">
          <a:xfrm>
            <a:off x="8662988" y="5487988"/>
            <a:ext cx="328612" cy="414337"/>
          </a:xfrm>
          <a:prstGeom prst="rightArrow">
            <a:avLst>
              <a:gd name="adj1" fmla="val 75009"/>
              <a:gd name="adj2" fmla="val 100000"/>
            </a:avLst>
          </a:prstGeom>
          <a:solidFill>
            <a:schemeClr val="accent1"/>
          </a:solidFill>
          <a:ln w="9525">
            <a:noFill/>
            <a:miter lim="800000"/>
            <a:headEnd/>
            <a:tailEnd/>
          </a:ln>
        </p:spPr>
        <p:txBody>
          <a:bodyPr wrap="none" anchor="ctr"/>
          <a:lstStyle/>
          <a:p>
            <a:endParaRPr lang="en-US"/>
          </a:p>
        </p:txBody>
      </p:sp>
      <p:sp>
        <p:nvSpPr>
          <p:cNvPr id="55306" name="Rectangle 10"/>
          <p:cNvSpPr>
            <a:spLocks noChangeArrowheads="1"/>
          </p:cNvSpPr>
          <p:nvPr/>
        </p:nvSpPr>
        <p:spPr bwMode="blackWhite">
          <a:xfrm>
            <a:off x="581025" y="2679700"/>
            <a:ext cx="1087438" cy="1573213"/>
          </a:xfrm>
          <a:prstGeom prst="rect">
            <a:avLst/>
          </a:prstGeom>
          <a:solidFill>
            <a:schemeClr val="bg2"/>
          </a:solidFill>
          <a:ln w="12700">
            <a:solidFill>
              <a:schemeClr val="tx1"/>
            </a:solidFill>
            <a:miter lim="800000"/>
            <a:headEnd/>
            <a:tailEnd/>
          </a:ln>
        </p:spPr>
        <p:txBody>
          <a:bodyPr wrap="none" anchor="ctr"/>
          <a:lstStyle/>
          <a:p>
            <a:pPr eaLnBrk="0" hangingPunct="0"/>
            <a:endParaRPr lang="en-US" sz="2400">
              <a:latin typeface="Times New Roman" pitchFamily="18" charset="0"/>
            </a:endParaRPr>
          </a:p>
        </p:txBody>
      </p:sp>
      <p:sp>
        <p:nvSpPr>
          <p:cNvPr id="55307" name="Rectangle 11"/>
          <p:cNvSpPr>
            <a:spLocks noChangeArrowheads="1"/>
          </p:cNvSpPr>
          <p:nvPr/>
        </p:nvSpPr>
        <p:spPr bwMode="auto">
          <a:xfrm rot="-5400000">
            <a:off x="539750" y="2578100"/>
            <a:ext cx="1181100" cy="1695450"/>
          </a:xfrm>
          <a:prstGeom prst="rect">
            <a:avLst/>
          </a:prstGeom>
          <a:noFill/>
          <a:ln w="9525">
            <a:noFill/>
            <a:miter lim="800000"/>
            <a:headEnd/>
            <a:tailEnd/>
          </a:ln>
        </p:spPr>
        <p:txBody>
          <a:bodyPr wrap="none" lIns="92075" tIns="46038" rIns="92075" bIns="46038" anchor="ctr"/>
          <a:lstStyle/>
          <a:p>
            <a:pPr eaLnBrk="0" hangingPunct="0">
              <a:lnSpc>
                <a:spcPct val="88000"/>
              </a:lnSpc>
            </a:pPr>
            <a:r>
              <a:rPr lang="en-US" sz="2400" b="1"/>
              <a:t>PXI Express</a:t>
            </a:r>
            <a:r>
              <a:rPr lang="en-US" sz="2400"/>
              <a:t> </a:t>
            </a:r>
          </a:p>
          <a:p>
            <a:pPr eaLnBrk="0" hangingPunct="0">
              <a:lnSpc>
                <a:spcPct val="88000"/>
              </a:lnSpc>
            </a:pPr>
            <a:r>
              <a:rPr lang="en-US" sz="1800" b="1">
                <a:latin typeface="Arial" pitchFamily="34" charset="0"/>
              </a:rPr>
              <a:t>System</a:t>
            </a:r>
          </a:p>
          <a:p>
            <a:pPr eaLnBrk="0" hangingPunct="0">
              <a:lnSpc>
                <a:spcPct val="88000"/>
              </a:lnSpc>
            </a:pPr>
            <a:r>
              <a:rPr lang="en-US" sz="1800" b="1">
                <a:latin typeface="Arial" pitchFamily="34" charset="0"/>
              </a:rPr>
              <a:t>Controller</a:t>
            </a:r>
          </a:p>
        </p:txBody>
      </p:sp>
      <p:sp>
        <p:nvSpPr>
          <p:cNvPr id="1019916" name="Rectangle 12"/>
          <p:cNvSpPr>
            <a:spLocks noChangeArrowheads="1"/>
          </p:cNvSpPr>
          <p:nvPr/>
        </p:nvSpPr>
        <p:spPr bwMode="auto">
          <a:xfrm>
            <a:off x="1676400" y="1143000"/>
            <a:ext cx="971550" cy="574675"/>
          </a:xfrm>
          <a:prstGeom prst="rect">
            <a:avLst/>
          </a:prstGeom>
          <a:noFill/>
          <a:ln w="9525">
            <a:no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Star </a:t>
            </a:r>
          </a:p>
          <a:p>
            <a:pPr eaLnBrk="0" hangingPunct="0">
              <a:lnSpc>
                <a:spcPct val="88000"/>
              </a:lnSpc>
            </a:pPr>
            <a:r>
              <a:rPr lang="en-US" sz="1800" b="1">
                <a:latin typeface="Arial" pitchFamily="34" charset="0"/>
              </a:rPr>
              <a:t>Trigger</a:t>
            </a:r>
          </a:p>
        </p:txBody>
      </p:sp>
      <p:sp>
        <p:nvSpPr>
          <p:cNvPr id="55309" name="Rectangle 13"/>
          <p:cNvSpPr>
            <a:spLocks noChangeArrowheads="1"/>
          </p:cNvSpPr>
          <p:nvPr/>
        </p:nvSpPr>
        <p:spPr bwMode="auto">
          <a:xfrm>
            <a:off x="349250" y="482600"/>
            <a:ext cx="1441450" cy="320675"/>
          </a:xfrm>
          <a:prstGeom prst="rect">
            <a:avLst/>
          </a:prstGeom>
          <a:solidFill>
            <a:srgbClr val="33CCCC"/>
          </a:solidFill>
          <a:ln w="12700">
            <a:solidFill>
              <a:schemeClr val="bg2"/>
            </a:solidFill>
            <a:miter lim="800000"/>
            <a:headEnd/>
            <a:tailEnd/>
          </a:ln>
        </p:spPr>
        <p:txBody>
          <a:bodyPr lIns="92075" tIns="46038" rIns="92075" bIns="46038">
            <a:spAutoFit/>
          </a:bodyPr>
          <a:lstStyle/>
          <a:p>
            <a:pPr algn="l" eaLnBrk="0" hangingPunct="0">
              <a:lnSpc>
                <a:spcPct val="88000"/>
              </a:lnSpc>
            </a:pPr>
            <a:r>
              <a:rPr lang="en-US" b="1">
                <a:latin typeface="Arial" pitchFamily="34" charset="0"/>
              </a:rPr>
              <a:t>PXI</a:t>
            </a:r>
          </a:p>
        </p:txBody>
      </p:sp>
      <p:sp>
        <p:nvSpPr>
          <p:cNvPr id="55310" name="Rectangle 14"/>
          <p:cNvSpPr>
            <a:spLocks noChangeArrowheads="1"/>
          </p:cNvSpPr>
          <p:nvPr/>
        </p:nvSpPr>
        <p:spPr bwMode="auto">
          <a:xfrm>
            <a:off x="349250" y="939800"/>
            <a:ext cx="1479550" cy="320675"/>
          </a:xfrm>
          <a:prstGeom prst="rect">
            <a:avLst/>
          </a:prstGeom>
          <a:solidFill>
            <a:srgbClr val="FF9900"/>
          </a:solidFill>
          <a:ln w="12700">
            <a:solidFill>
              <a:schemeClr val="bg2"/>
            </a:solidFill>
            <a:miter lim="800000"/>
            <a:headEnd/>
            <a:tailEnd/>
          </a:ln>
        </p:spPr>
        <p:txBody>
          <a:bodyPr lIns="92075" tIns="46038" rIns="92075" bIns="46038">
            <a:spAutoFit/>
          </a:bodyPr>
          <a:lstStyle/>
          <a:p>
            <a:pPr algn="l" eaLnBrk="0" hangingPunct="0">
              <a:lnSpc>
                <a:spcPct val="88000"/>
              </a:lnSpc>
            </a:pPr>
            <a:r>
              <a:rPr lang="en-US" b="1">
                <a:latin typeface="Arial" pitchFamily="34" charset="0"/>
              </a:rPr>
              <a:t>PXI Express</a:t>
            </a:r>
          </a:p>
        </p:txBody>
      </p:sp>
      <p:sp>
        <p:nvSpPr>
          <p:cNvPr id="55311" name="Line 15"/>
          <p:cNvSpPr>
            <a:spLocks noChangeShapeType="1"/>
          </p:cNvSpPr>
          <p:nvPr/>
        </p:nvSpPr>
        <p:spPr bwMode="auto">
          <a:xfrm>
            <a:off x="8382000" y="4241800"/>
            <a:ext cx="0" cy="1335088"/>
          </a:xfrm>
          <a:prstGeom prst="line">
            <a:avLst/>
          </a:prstGeom>
          <a:noFill/>
          <a:ln w="12700">
            <a:solidFill>
              <a:schemeClr val="tx1"/>
            </a:solidFill>
            <a:round/>
            <a:headEnd type="stealth" w="med" len="lg"/>
            <a:tailEnd type="stealth" w="med" len="lg"/>
          </a:ln>
        </p:spPr>
        <p:txBody>
          <a:bodyPr wrap="none" anchor="ctr"/>
          <a:lstStyle/>
          <a:p>
            <a:endParaRPr lang="en-US"/>
          </a:p>
        </p:txBody>
      </p:sp>
      <p:grpSp>
        <p:nvGrpSpPr>
          <p:cNvPr id="2" name="Group 16"/>
          <p:cNvGrpSpPr>
            <a:grpSpLocks/>
          </p:cNvGrpSpPr>
          <p:nvPr/>
        </p:nvGrpSpPr>
        <p:grpSpPr bwMode="auto">
          <a:xfrm>
            <a:off x="2709863" y="2044700"/>
            <a:ext cx="5748337" cy="698500"/>
            <a:chOff x="1707" y="1192"/>
            <a:chExt cx="3621" cy="440"/>
          </a:xfrm>
        </p:grpSpPr>
        <p:sp>
          <p:nvSpPr>
            <p:cNvPr id="55357" name="Freeform 17"/>
            <p:cNvSpPr>
              <a:spLocks/>
            </p:cNvSpPr>
            <p:nvPr/>
          </p:nvSpPr>
          <p:spPr bwMode="auto">
            <a:xfrm>
              <a:off x="1707" y="1192"/>
              <a:ext cx="1336" cy="422"/>
            </a:xfrm>
            <a:custGeom>
              <a:avLst/>
              <a:gdLst>
                <a:gd name="T0" fmla="*/ 1335 w 1336"/>
                <a:gd name="T1" fmla="*/ 0 h 499"/>
                <a:gd name="T2" fmla="*/ 1335 w 1336"/>
                <a:gd name="T3" fmla="*/ 171 h 499"/>
                <a:gd name="T4" fmla="*/ 0 w 1336"/>
                <a:gd name="T5" fmla="*/ 171 h 499"/>
                <a:gd name="T6" fmla="*/ 0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1335" y="0"/>
                  </a:moveTo>
                  <a:lnTo>
                    <a:pt x="1335" y="171"/>
                  </a:lnTo>
                  <a:lnTo>
                    <a:pt x="0" y="171"/>
                  </a:lnTo>
                  <a:lnTo>
                    <a:pt x="0" y="498"/>
                  </a:lnTo>
                </a:path>
              </a:pathLst>
            </a:custGeom>
            <a:noFill/>
            <a:ln w="38100" cap="rnd">
              <a:solidFill>
                <a:schemeClr val="accent1"/>
              </a:solidFill>
              <a:round/>
              <a:headEnd type="none" w="sm" len="sm"/>
              <a:tailEnd type="stealth" w="med" len="lg"/>
            </a:ln>
          </p:spPr>
          <p:txBody>
            <a:bodyPr/>
            <a:lstStyle/>
            <a:p>
              <a:endParaRPr lang="en-US"/>
            </a:p>
          </p:txBody>
        </p:sp>
        <p:sp>
          <p:nvSpPr>
            <p:cNvPr id="55358" name="Freeform 18"/>
            <p:cNvSpPr>
              <a:spLocks/>
            </p:cNvSpPr>
            <p:nvPr/>
          </p:nvSpPr>
          <p:spPr bwMode="auto">
            <a:xfrm>
              <a:off x="3447" y="1192"/>
              <a:ext cx="1336" cy="422"/>
            </a:xfrm>
            <a:custGeom>
              <a:avLst/>
              <a:gdLst>
                <a:gd name="T0" fmla="*/ 0 w 1336"/>
                <a:gd name="T1" fmla="*/ 0 h 499"/>
                <a:gd name="T2" fmla="*/ 0 w 1336"/>
                <a:gd name="T3" fmla="*/ 171 h 499"/>
                <a:gd name="T4" fmla="*/ 1335 w 1336"/>
                <a:gd name="T5" fmla="*/ 171 h 499"/>
                <a:gd name="T6" fmla="*/ 1335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0" y="0"/>
                  </a:moveTo>
                  <a:lnTo>
                    <a:pt x="0" y="171"/>
                  </a:lnTo>
                  <a:lnTo>
                    <a:pt x="1335" y="171"/>
                  </a:lnTo>
                  <a:lnTo>
                    <a:pt x="1335" y="498"/>
                  </a:lnTo>
                </a:path>
              </a:pathLst>
            </a:custGeom>
            <a:noFill/>
            <a:ln w="38100" cap="rnd">
              <a:solidFill>
                <a:schemeClr val="accent1"/>
              </a:solidFill>
              <a:round/>
              <a:headEnd type="none" w="sm" len="sm"/>
              <a:tailEnd type="stealth" w="med" len="lg"/>
            </a:ln>
          </p:spPr>
          <p:txBody>
            <a:bodyPr/>
            <a:lstStyle/>
            <a:p>
              <a:endParaRPr lang="en-US"/>
            </a:p>
          </p:txBody>
        </p:sp>
        <p:sp>
          <p:nvSpPr>
            <p:cNvPr id="55359" name="Freeform 19"/>
            <p:cNvSpPr>
              <a:spLocks/>
            </p:cNvSpPr>
            <p:nvPr/>
          </p:nvSpPr>
          <p:spPr bwMode="auto">
            <a:xfrm>
              <a:off x="2524" y="1192"/>
              <a:ext cx="624" cy="437"/>
            </a:xfrm>
            <a:custGeom>
              <a:avLst/>
              <a:gdLst>
                <a:gd name="T0" fmla="*/ 623 w 624"/>
                <a:gd name="T1" fmla="*/ 0 h 551"/>
                <a:gd name="T2" fmla="*/ 623 w 624"/>
                <a:gd name="T3" fmla="*/ 297 h 551"/>
                <a:gd name="T4" fmla="*/ 0 w 624"/>
                <a:gd name="T5" fmla="*/ 297 h 551"/>
                <a:gd name="T6" fmla="*/ 0 w 624"/>
                <a:gd name="T7" fmla="*/ 550 h 551"/>
                <a:gd name="T8" fmla="*/ 0 60000 65536"/>
                <a:gd name="T9" fmla="*/ 0 60000 65536"/>
                <a:gd name="T10" fmla="*/ 0 60000 65536"/>
                <a:gd name="T11" fmla="*/ 0 60000 65536"/>
                <a:gd name="T12" fmla="*/ 0 w 624"/>
                <a:gd name="T13" fmla="*/ 0 h 551"/>
                <a:gd name="T14" fmla="*/ 624 w 624"/>
                <a:gd name="T15" fmla="*/ 551 h 551"/>
              </a:gdLst>
              <a:ahLst/>
              <a:cxnLst>
                <a:cxn ang="T8">
                  <a:pos x="T0" y="T1"/>
                </a:cxn>
                <a:cxn ang="T9">
                  <a:pos x="T2" y="T3"/>
                </a:cxn>
                <a:cxn ang="T10">
                  <a:pos x="T4" y="T5"/>
                </a:cxn>
                <a:cxn ang="T11">
                  <a:pos x="T6" y="T7"/>
                </a:cxn>
              </a:cxnLst>
              <a:rect l="T12" t="T13" r="T14" b="T15"/>
              <a:pathLst>
                <a:path w="624" h="551">
                  <a:moveTo>
                    <a:pt x="623" y="0"/>
                  </a:moveTo>
                  <a:lnTo>
                    <a:pt x="623" y="297"/>
                  </a:lnTo>
                  <a:lnTo>
                    <a:pt x="0" y="297"/>
                  </a:lnTo>
                  <a:lnTo>
                    <a:pt x="0" y="550"/>
                  </a:lnTo>
                </a:path>
              </a:pathLst>
            </a:custGeom>
            <a:noFill/>
            <a:ln w="38100" cap="rnd">
              <a:solidFill>
                <a:schemeClr val="accent1"/>
              </a:solidFill>
              <a:round/>
              <a:headEnd type="none" w="sm" len="sm"/>
              <a:tailEnd type="stealth" w="med" len="lg"/>
            </a:ln>
          </p:spPr>
          <p:txBody>
            <a:bodyPr/>
            <a:lstStyle/>
            <a:p>
              <a:endParaRPr lang="en-US"/>
            </a:p>
          </p:txBody>
        </p:sp>
        <p:sp>
          <p:nvSpPr>
            <p:cNvPr id="55360" name="Freeform 20"/>
            <p:cNvSpPr>
              <a:spLocks/>
            </p:cNvSpPr>
            <p:nvPr/>
          </p:nvSpPr>
          <p:spPr bwMode="auto">
            <a:xfrm>
              <a:off x="3356" y="1192"/>
              <a:ext cx="624" cy="437"/>
            </a:xfrm>
            <a:custGeom>
              <a:avLst/>
              <a:gdLst>
                <a:gd name="T0" fmla="*/ 0 w 624"/>
                <a:gd name="T1" fmla="*/ 0 h 564"/>
                <a:gd name="T2" fmla="*/ 0 w 624"/>
                <a:gd name="T3" fmla="*/ 304 h 564"/>
                <a:gd name="T4" fmla="*/ 623 w 624"/>
                <a:gd name="T5" fmla="*/ 304 h 564"/>
                <a:gd name="T6" fmla="*/ 623 w 624"/>
                <a:gd name="T7" fmla="*/ 563 h 564"/>
                <a:gd name="T8" fmla="*/ 0 60000 65536"/>
                <a:gd name="T9" fmla="*/ 0 60000 65536"/>
                <a:gd name="T10" fmla="*/ 0 60000 65536"/>
                <a:gd name="T11" fmla="*/ 0 60000 65536"/>
                <a:gd name="T12" fmla="*/ 0 w 624"/>
                <a:gd name="T13" fmla="*/ 0 h 564"/>
                <a:gd name="T14" fmla="*/ 624 w 624"/>
                <a:gd name="T15" fmla="*/ 564 h 564"/>
              </a:gdLst>
              <a:ahLst/>
              <a:cxnLst>
                <a:cxn ang="T8">
                  <a:pos x="T0" y="T1"/>
                </a:cxn>
                <a:cxn ang="T9">
                  <a:pos x="T2" y="T3"/>
                </a:cxn>
                <a:cxn ang="T10">
                  <a:pos x="T4" y="T5"/>
                </a:cxn>
                <a:cxn ang="T11">
                  <a:pos x="T6" y="T7"/>
                </a:cxn>
              </a:cxnLst>
              <a:rect l="T12" t="T13" r="T14" b="T15"/>
              <a:pathLst>
                <a:path w="624" h="564">
                  <a:moveTo>
                    <a:pt x="0" y="0"/>
                  </a:moveTo>
                  <a:lnTo>
                    <a:pt x="0" y="304"/>
                  </a:lnTo>
                  <a:lnTo>
                    <a:pt x="623" y="304"/>
                  </a:lnTo>
                  <a:lnTo>
                    <a:pt x="623" y="563"/>
                  </a:lnTo>
                </a:path>
              </a:pathLst>
            </a:custGeom>
            <a:noFill/>
            <a:ln w="38100" cap="rnd">
              <a:solidFill>
                <a:schemeClr val="accent1"/>
              </a:solidFill>
              <a:round/>
              <a:headEnd type="none" w="sm" len="sm"/>
              <a:tailEnd type="stealth" w="med" len="lg"/>
            </a:ln>
          </p:spPr>
          <p:txBody>
            <a:bodyPr/>
            <a:lstStyle/>
            <a:p>
              <a:endParaRPr lang="en-US"/>
            </a:p>
          </p:txBody>
        </p:sp>
        <p:sp>
          <p:nvSpPr>
            <p:cNvPr id="55361" name="Line 21"/>
            <p:cNvSpPr>
              <a:spLocks noChangeShapeType="1"/>
            </p:cNvSpPr>
            <p:nvPr/>
          </p:nvSpPr>
          <p:spPr bwMode="auto">
            <a:xfrm flipV="1">
              <a:off x="2023" y="1337"/>
              <a:ext cx="912" cy="0"/>
            </a:xfrm>
            <a:prstGeom prst="line">
              <a:avLst/>
            </a:prstGeom>
            <a:noFill/>
            <a:ln w="38100">
              <a:solidFill>
                <a:schemeClr val="accent1"/>
              </a:solidFill>
              <a:round/>
              <a:headEnd type="none" w="sm" len="sm"/>
              <a:tailEnd type="stealth" w="lg" len="med"/>
            </a:ln>
          </p:spPr>
          <p:txBody>
            <a:bodyPr wrap="none" anchor="ctr"/>
            <a:lstStyle/>
            <a:p>
              <a:endParaRPr lang="en-US"/>
            </a:p>
          </p:txBody>
        </p:sp>
        <p:sp>
          <p:nvSpPr>
            <p:cNvPr id="55362" name="Freeform 22"/>
            <p:cNvSpPr>
              <a:spLocks/>
            </p:cNvSpPr>
            <p:nvPr/>
          </p:nvSpPr>
          <p:spPr bwMode="auto">
            <a:xfrm>
              <a:off x="3408" y="1248"/>
              <a:ext cx="1920" cy="384"/>
            </a:xfrm>
            <a:custGeom>
              <a:avLst/>
              <a:gdLst>
                <a:gd name="T0" fmla="*/ 0 w 1336"/>
                <a:gd name="T1" fmla="*/ 0 h 499"/>
                <a:gd name="T2" fmla="*/ 0 w 1336"/>
                <a:gd name="T3" fmla="*/ 171 h 499"/>
                <a:gd name="T4" fmla="*/ 1335 w 1336"/>
                <a:gd name="T5" fmla="*/ 171 h 499"/>
                <a:gd name="T6" fmla="*/ 1335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0" y="0"/>
                  </a:moveTo>
                  <a:lnTo>
                    <a:pt x="0" y="171"/>
                  </a:lnTo>
                  <a:lnTo>
                    <a:pt x="1335" y="171"/>
                  </a:lnTo>
                  <a:lnTo>
                    <a:pt x="1335" y="498"/>
                  </a:lnTo>
                </a:path>
              </a:pathLst>
            </a:custGeom>
            <a:noFill/>
            <a:ln w="38100" cap="rnd">
              <a:solidFill>
                <a:schemeClr val="accent1"/>
              </a:solidFill>
              <a:round/>
              <a:headEnd type="none" w="sm" len="sm"/>
              <a:tailEnd type="stealth" w="med" len="lg"/>
            </a:ln>
          </p:spPr>
          <p:txBody>
            <a:bodyPr/>
            <a:lstStyle/>
            <a:p>
              <a:endParaRPr lang="en-US"/>
            </a:p>
          </p:txBody>
        </p:sp>
      </p:grpSp>
      <p:sp>
        <p:nvSpPr>
          <p:cNvPr id="1019927" name="Rectangle 23"/>
          <p:cNvSpPr>
            <a:spLocks noChangeArrowheads="1"/>
          </p:cNvSpPr>
          <p:nvPr/>
        </p:nvSpPr>
        <p:spPr bwMode="auto">
          <a:xfrm>
            <a:off x="4660900" y="1976438"/>
            <a:ext cx="984250" cy="587375"/>
          </a:xfrm>
          <a:prstGeom prst="rect">
            <a:avLst/>
          </a:prstGeom>
          <a:solidFill>
            <a:srgbClr val="33CCCC"/>
          </a:solidFill>
          <a:ln w="12700">
            <a:solidFill>
              <a:schemeClr val="bg2"/>
            </a:solid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10 MHz</a:t>
            </a:r>
          </a:p>
          <a:p>
            <a:pPr eaLnBrk="0" hangingPunct="0">
              <a:lnSpc>
                <a:spcPct val="88000"/>
              </a:lnSpc>
            </a:pPr>
            <a:r>
              <a:rPr lang="en-US" sz="1800" b="1">
                <a:latin typeface="Arial" pitchFamily="34" charset="0"/>
              </a:rPr>
              <a:t>CLK</a:t>
            </a:r>
          </a:p>
        </p:txBody>
      </p:sp>
      <p:grpSp>
        <p:nvGrpSpPr>
          <p:cNvPr id="3" name="Group 24"/>
          <p:cNvGrpSpPr>
            <a:grpSpLocks/>
          </p:cNvGrpSpPr>
          <p:nvPr/>
        </p:nvGrpSpPr>
        <p:grpSpPr bwMode="auto">
          <a:xfrm>
            <a:off x="1752600" y="1752600"/>
            <a:ext cx="6553200" cy="1905000"/>
            <a:chOff x="1104" y="1008"/>
            <a:chExt cx="4128" cy="1200"/>
          </a:xfrm>
        </p:grpSpPr>
        <p:sp>
          <p:nvSpPr>
            <p:cNvPr id="55353" name="Freeform 25"/>
            <p:cNvSpPr>
              <a:spLocks/>
            </p:cNvSpPr>
            <p:nvPr/>
          </p:nvSpPr>
          <p:spPr bwMode="auto">
            <a:xfrm>
              <a:off x="1277" y="1172"/>
              <a:ext cx="1089" cy="851"/>
            </a:xfrm>
            <a:custGeom>
              <a:avLst/>
              <a:gdLst>
                <a:gd name="T0" fmla="*/ 177 w 1089"/>
                <a:gd name="T1" fmla="*/ 850 h 851"/>
                <a:gd name="T2" fmla="*/ 0 w 1089"/>
                <a:gd name="T3" fmla="*/ 850 h 851"/>
                <a:gd name="T4" fmla="*/ 0 w 1089"/>
                <a:gd name="T5" fmla="*/ 0 h 851"/>
                <a:gd name="T6" fmla="*/ 1088 w 1089"/>
                <a:gd name="T7" fmla="*/ 0 h 851"/>
                <a:gd name="T8" fmla="*/ 1088 w 1089"/>
                <a:gd name="T9" fmla="*/ 476 h 851"/>
                <a:gd name="T10" fmla="*/ 1088 w 1089"/>
                <a:gd name="T11" fmla="*/ 489 h 851"/>
                <a:gd name="T12" fmla="*/ 0 60000 65536"/>
                <a:gd name="T13" fmla="*/ 0 60000 65536"/>
                <a:gd name="T14" fmla="*/ 0 60000 65536"/>
                <a:gd name="T15" fmla="*/ 0 60000 65536"/>
                <a:gd name="T16" fmla="*/ 0 60000 65536"/>
                <a:gd name="T17" fmla="*/ 0 60000 65536"/>
                <a:gd name="T18" fmla="*/ 0 w 1089"/>
                <a:gd name="T19" fmla="*/ 0 h 851"/>
                <a:gd name="T20" fmla="*/ 1089 w 1089"/>
                <a:gd name="T21" fmla="*/ 851 h 851"/>
              </a:gdLst>
              <a:ahLst/>
              <a:cxnLst>
                <a:cxn ang="T12">
                  <a:pos x="T0" y="T1"/>
                </a:cxn>
                <a:cxn ang="T13">
                  <a:pos x="T2" y="T3"/>
                </a:cxn>
                <a:cxn ang="T14">
                  <a:pos x="T4" y="T5"/>
                </a:cxn>
                <a:cxn ang="T15">
                  <a:pos x="T6" y="T7"/>
                </a:cxn>
                <a:cxn ang="T16">
                  <a:pos x="T8" y="T9"/>
                </a:cxn>
                <a:cxn ang="T17">
                  <a:pos x="T10" y="T11"/>
                </a:cxn>
              </a:cxnLst>
              <a:rect l="T18" t="T19" r="T20" b="T21"/>
              <a:pathLst>
                <a:path w="1089" h="851">
                  <a:moveTo>
                    <a:pt x="177" y="850"/>
                  </a:moveTo>
                  <a:lnTo>
                    <a:pt x="0" y="850"/>
                  </a:lnTo>
                  <a:lnTo>
                    <a:pt x="0" y="0"/>
                  </a:lnTo>
                  <a:lnTo>
                    <a:pt x="1088" y="0"/>
                  </a:lnTo>
                  <a:lnTo>
                    <a:pt x="1088" y="476"/>
                  </a:lnTo>
                  <a:lnTo>
                    <a:pt x="1088" y="489"/>
                  </a:lnTo>
                </a:path>
              </a:pathLst>
            </a:custGeom>
            <a:noFill/>
            <a:ln w="25400" cap="rnd">
              <a:solidFill>
                <a:schemeClr val="folHlink"/>
              </a:solidFill>
              <a:round/>
              <a:headEnd type="none" w="sm" len="sm"/>
              <a:tailEnd type="stealth" w="med" len="lg"/>
            </a:ln>
          </p:spPr>
          <p:txBody>
            <a:bodyPr/>
            <a:lstStyle/>
            <a:p>
              <a:endParaRPr lang="en-US"/>
            </a:p>
          </p:txBody>
        </p:sp>
        <p:sp>
          <p:nvSpPr>
            <p:cNvPr id="55354" name="Freeform 26"/>
            <p:cNvSpPr>
              <a:spLocks/>
            </p:cNvSpPr>
            <p:nvPr/>
          </p:nvSpPr>
          <p:spPr bwMode="auto">
            <a:xfrm>
              <a:off x="1227" y="1122"/>
              <a:ext cx="2602" cy="963"/>
            </a:xfrm>
            <a:custGeom>
              <a:avLst/>
              <a:gdLst>
                <a:gd name="T0" fmla="*/ 238 w 2602"/>
                <a:gd name="T1" fmla="*/ 962 h 963"/>
                <a:gd name="T2" fmla="*/ 0 w 2602"/>
                <a:gd name="T3" fmla="*/ 962 h 963"/>
                <a:gd name="T4" fmla="*/ 0 w 2602"/>
                <a:gd name="T5" fmla="*/ 0 h 963"/>
                <a:gd name="T6" fmla="*/ 2601 w 2602"/>
                <a:gd name="T7" fmla="*/ 0 h 963"/>
                <a:gd name="T8" fmla="*/ 2601 w 2602"/>
                <a:gd name="T9" fmla="*/ 521 h 963"/>
                <a:gd name="T10" fmla="*/ 0 60000 65536"/>
                <a:gd name="T11" fmla="*/ 0 60000 65536"/>
                <a:gd name="T12" fmla="*/ 0 60000 65536"/>
                <a:gd name="T13" fmla="*/ 0 60000 65536"/>
                <a:gd name="T14" fmla="*/ 0 60000 65536"/>
                <a:gd name="T15" fmla="*/ 0 w 2602"/>
                <a:gd name="T16" fmla="*/ 0 h 963"/>
                <a:gd name="T17" fmla="*/ 2602 w 2602"/>
                <a:gd name="T18" fmla="*/ 963 h 963"/>
              </a:gdLst>
              <a:ahLst/>
              <a:cxnLst>
                <a:cxn ang="T10">
                  <a:pos x="T0" y="T1"/>
                </a:cxn>
                <a:cxn ang="T11">
                  <a:pos x="T2" y="T3"/>
                </a:cxn>
                <a:cxn ang="T12">
                  <a:pos x="T4" y="T5"/>
                </a:cxn>
                <a:cxn ang="T13">
                  <a:pos x="T6" y="T7"/>
                </a:cxn>
                <a:cxn ang="T14">
                  <a:pos x="T8" y="T9"/>
                </a:cxn>
              </a:cxnLst>
              <a:rect l="T15" t="T16" r="T17" b="T18"/>
              <a:pathLst>
                <a:path w="2602" h="963">
                  <a:moveTo>
                    <a:pt x="238" y="962"/>
                  </a:moveTo>
                  <a:lnTo>
                    <a:pt x="0" y="962"/>
                  </a:lnTo>
                  <a:lnTo>
                    <a:pt x="0" y="0"/>
                  </a:lnTo>
                  <a:lnTo>
                    <a:pt x="2601" y="0"/>
                  </a:lnTo>
                  <a:lnTo>
                    <a:pt x="2601" y="521"/>
                  </a:lnTo>
                </a:path>
              </a:pathLst>
            </a:custGeom>
            <a:noFill/>
            <a:ln w="25400" cap="rnd">
              <a:solidFill>
                <a:schemeClr val="folHlink"/>
              </a:solidFill>
              <a:round/>
              <a:headEnd type="none" w="sm" len="sm"/>
              <a:tailEnd type="stealth" w="med" len="lg"/>
            </a:ln>
          </p:spPr>
          <p:txBody>
            <a:bodyPr/>
            <a:lstStyle/>
            <a:p>
              <a:endParaRPr lang="en-US"/>
            </a:p>
          </p:txBody>
        </p:sp>
        <p:sp>
          <p:nvSpPr>
            <p:cNvPr id="55355" name="Freeform 27"/>
            <p:cNvSpPr>
              <a:spLocks/>
            </p:cNvSpPr>
            <p:nvPr/>
          </p:nvSpPr>
          <p:spPr bwMode="auto">
            <a:xfrm>
              <a:off x="1165" y="1072"/>
              <a:ext cx="3439" cy="1076"/>
            </a:xfrm>
            <a:custGeom>
              <a:avLst/>
              <a:gdLst>
                <a:gd name="T0" fmla="*/ 287 w 3439"/>
                <a:gd name="T1" fmla="*/ 1075 h 1076"/>
                <a:gd name="T2" fmla="*/ 0 w 3439"/>
                <a:gd name="T3" fmla="*/ 1075 h 1076"/>
                <a:gd name="T4" fmla="*/ 0 w 3439"/>
                <a:gd name="T5" fmla="*/ 0 h 1076"/>
                <a:gd name="T6" fmla="*/ 3438 w 3439"/>
                <a:gd name="T7" fmla="*/ 0 h 1076"/>
                <a:gd name="T8" fmla="*/ 3438 w 3439"/>
                <a:gd name="T9" fmla="*/ 291 h 1076"/>
                <a:gd name="T10" fmla="*/ 3438 w 3439"/>
                <a:gd name="T11" fmla="*/ 557 h 1076"/>
                <a:gd name="T12" fmla="*/ 0 60000 65536"/>
                <a:gd name="T13" fmla="*/ 0 60000 65536"/>
                <a:gd name="T14" fmla="*/ 0 60000 65536"/>
                <a:gd name="T15" fmla="*/ 0 60000 65536"/>
                <a:gd name="T16" fmla="*/ 0 60000 65536"/>
                <a:gd name="T17" fmla="*/ 0 60000 65536"/>
                <a:gd name="T18" fmla="*/ 0 w 3439"/>
                <a:gd name="T19" fmla="*/ 0 h 1076"/>
                <a:gd name="T20" fmla="*/ 3439 w 3439"/>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3439" h="1076">
                  <a:moveTo>
                    <a:pt x="287" y="1075"/>
                  </a:moveTo>
                  <a:lnTo>
                    <a:pt x="0" y="1075"/>
                  </a:lnTo>
                  <a:lnTo>
                    <a:pt x="0" y="0"/>
                  </a:lnTo>
                  <a:lnTo>
                    <a:pt x="3438" y="0"/>
                  </a:lnTo>
                  <a:lnTo>
                    <a:pt x="3438" y="291"/>
                  </a:lnTo>
                  <a:lnTo>
                    <a:pt x="3438" y="557"/>
                  </a:lnTo>
                </a:path>
              </a:pathLst>
            </a:custGeom>
            <a:noFill/>
            <a:ln w="25400" cap="rnd">
              <a:solidFill>
                <a:schemeClr val="folHlink"/>
              </a:solidFill>
              <a:round/>
              <a:headEnd type="none" w="sm" len="sm"/>
              <a:tailEnd type="stealth" w="med" len="lg"/>
            </a:ln>
          </p:spPr>
          <p:txBody>
            <a:bodyPr/>
            <a:lstStyle/>
            <a:p>
              <a:endParaRPr lang="en-US"/>
            </a:p>
          </p:txBody>
        </p:sp>
        <p:sp>
          <p:nvSpPr>
            <p:cNvPr id="55356" name="Freeform 28"/>
            <p:cNvSpPr>
              <a:spLocks/>
            </p:cNvSpPr>
            <p:nvPr/>
          </p:nvSpPr>
          <p:spPr bwMode="auto">
            <a:xfrm>
              <a:off x="1104" y="1008"/>
              <a:ext cx="4128" cy="1200"/>
            </a:xfrm>
            <a:custGeom>
              <a:avLst/>
              <a:gdLst>
                <a:gd name="T0" fmla="*/ 287 w 3439"/>
                <a:gd name="T1" fmla="*/ 1075 h 1076"/>
                <a:gd name="T2" fmla="*/ 0 w 3439"/>
                <a:gd name="T3" fmla="*/ 1075 h 1076"/>
                <a:gd name="T4" fmla="*/ 0 w 3439"/>
                <a:gd name="T5" fmla="*/ 0 h 1076"/>
                <a:gd name="T6" fmla="*/ 3438 w 3439"/>
                <a:gd name="T7" fmla="*/ 0 h 1076"/>
                <a:gd name="T8" fmla="*/ 3438 w 3439"/>
                <a:gd name="T9" fmla="*/ 291 h 1076"/>
                <a:gd name="T10" fmla="*/ 3438 w 3439"/>
                <a:gd name="T11" fmla="*/ 557 h 1076"/>
                <a:gd name="T12" fmla="*/ 0 60000 65536"/>
                <a:gd name="T13" fmla="*/ 0 60000 65536"/>
                <a:gd name="T14" fmla="*/ 0 60000 65536"/>
                <a:gd name="T15" fmla="*/ 0 60000 65536"/>
                <a:gd name="T16" fmla="*/ 0 60000 65536"/>
                <a:gd name="T17" fmla="*/ 0 60000 65536"/>
                <a:gd name="T18" fmla="*/ 0 w 3439"/>
                <a:gd name="T19" fmla="*/ 0 h 1076"/>
                <a:gd name="T20" fmla="*/ 3439 w 3439"/>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3439" h="1076">
                  <a:moveTo>
                    <a:pt x="287" y="1075"/>
                  </a:moveTo>
                  <a:lnTo>
                    <a:pt x="0" y="1075"/>
                  </a:lnTo>
                  <a:lnTo>
                    <a:pt x="0" y="0"/>
                  </a:lnTo>
                  <a:lnTo>
                    <a:pt x="3438" y="0"/>
                  </a:lnTo>
                  <a:lnTo>
                    <a:pt x="3438" y="291"/>
                  </a:lnTo>
                  <a:lnTo>
                    <a:pt x="3438" y="557"/>
                  </a:lnTo>
                </a:path>
              </a:pathLst>
            </a:custGeom>
            <a:noFill/>
            <a:ln w="25400" cap="rnd">
              <a:solidFill>
                <a:schemeClr val="folHlink"/>
              </a:solidFill>
              <a:round/>
              <a:headEnd type="none" w="sm" len="sm"/>
              <a:tailEnd type="stealth" w="med" len="lg"/>
            </a:ln>
          </p:spPr>
          <p:txBody>
            <a:bodyPr/>
            <a:lstStyle/>
            <a:p>
              <a:endParaRPr lang="en-US"/>
            </a:p>
          </p:txBody>
        </p:sp>
      </p:grpSp>
      <p:sp>
        <p:nvSpPr>
          <p:cNvPr id="55315" name="Rectangle 29"/>
          <p:cNvSpPr>
            <a:spLocks noChangeArrowheads="1"/>
          </p:cNvSpPr>
          <p:nvPr/>
        </p:nvSpPr>
        <p:spPr bwMode="blackWhite">
          <a:xfrm>
            <a:off x="2159000" y="2736850"/>
            <a:ext cx="860425" cy="1511300"/>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5316" name="Rectangle 30"/>
          <p:cNvSpPr>
            <a:spLocks noChangeArrowheads="1"/>
          </p:cNvSpPr>
          <p:nvPr/>
        </p:nvSpPr>
        <p:spPr bwMode="auto">
          <a:xfrm rot="-5400000">
            <a:off x="2247900" y="2628900"/>
            <a:ext cx="704850" cy="1695450"/>
          </a:xfrm>
          <a:prstGeom prst="rect">
            <a:avLst/>
          </a:prstGeom>
          <a:noFill/>
          <a:ln w="9525">
            <a:noFill/>
            <a:miter lim="800000"/>
            <a:headEnd/>
            <a:tailEnd/>
          </a:ln>
        </p:spPr>
        <p:txBody>
          <a:bodyPr wrap="none" lIns="92075" tIns="46038" rIns="92075" bIns="46038" anchor="ctr"/>
          <a:lstStyle/>
          <a:p>
            <a:pPr eaLnBrk="0" hangingPunct="0">
              <a:lnSpc>
                <a:spcPct val="88000"/>
              </a:lnSpc>
            </a:pPr>
            <a:r>
              <a:rPr lang="en-US" sz="1800" b="1">
                <a:latin typeface="Arial" pitchFamily="34" charset="0"/>
              </a:rPr>
              <a:t>PXI Express</a:t>
            </a:r>
          </a:p>
          <a:p>
            <a:pPr eaLnBrk="0" hangingPunct="0">
              <a:lnSpc>
                <a:spcPct val="88000"/>
              </a:lnSpc>
            </a:pPr>
            <a:r>
              <a:rPr lang="en-US" sz="1800" b="1">
                <a:latin typeface="Arial" pitchFamily="34" charset="0"/>
              </a:rPr>
              <a:t> System</a:t>
            </a:r>
          </a:p>
          <a:p>
            <a:pPr eaLnBrk="0" hangingPunct="0">
              <a:lnSpc>
                <a:spcPct val="88000"/>
              </a:lnSpc>
            </a:pPr>
            <a:r>
              <a:rPr lang="en-US" sz="1800" b="1">
                <a:latin typeface="Arial" pitchFamily="34" charset="0"/>
              </a:rPr>
              <a:t>Timing Slot</a:t>
            </a:r>
          </a:p>
        </p:txBody>
      </p:sp>
      <p:grpSp>
        <p:nvGrpSpPr>
          <p:cNvPr id="4" name="Group 31"/>
          <p:cNvGrpSpPr>
            <a:grpSpLocks/>
          </p:cNvGrpSpPr>
          <p:nvPr/>
        </p:nvGrpSpPr>
        <p:grpSpPr bwMode="auto">
          <a:xfrm>
            <a:off x="5441950" y="2743200"/>
            <a:ext cx="1695450" cy="1511300"/>
            <a:chOff x="1960" y="1628"/>
            <a:chExt cx="1068" cy="952"/>
          </a:xfrm>
        </p:grpSpPr>
        <p:sp>
          <p:nvSpPr>
            <p:cNvPr id="55351" name="Rectangle 32"/>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5352" name="Rectangle 33"/>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 Express</a:t>
              </a:r>
            </a:p>
            <a:p>
              <a:pPr eaLnBrk="0" hangingPunct="0"/>
              <a:r>
                <a:rPr lang="en-US" b="1">
                  <a:latin typeface="Arial" pitchFamily="34" charset="0"/>
                </a:rPr>
                <a:t>Hybrid </a:t>
              </a:r>
            </a:p>
            <a:p>
              <a:pPr eaLnBrk="0" hangingPunct="0"/>
              <a:r>
                <a:rPr lang="en-US" b="1">
                  <a:latin typeface="Arial" pitchFamily="34" charset="0"/>
                </a:rPr>
                <a:t>Peripheral</a:t>
              </a:r>
            </a:p>
          </p:txBody>
        </p:sp>
      </p:grpSp>
      <p:grpSp>
        <p:nvGrpSpPr>
          <p:cNvPr id="5" name="Group 34"/>
          <p:cNvGrpSpPr>
            <a:grpSpLocks/>
          </p:cNvGrpSpPr>
          <p:nvPr/>
        </p:nvGrpSpPr>
        <p:grpSpPr bwMode="auto">
          <a:xfrm>
            <a:off x="6686550" y="2730500"/>
            <a:ext cx="1695450" cy="1511300"/>
            <a:chOff x="1960" y="1628"/>
            <a:chExt cx="1068" cy="952"/>
          </a:xfrm>
        </p:grpSpPr>
        <p:sp>
          <p:nvSpPr>
            <p:cNvPr id="55349" name="Rectangle 35"/>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5350" name="Rectangle 36"/>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 Express</a:t>
              </a:r>
            </a:p>
            <a:p>
              <a:pPr eaLnBrk="0" hangingPunct="0"/>
              <a:r>
                <a:rPr lang="en-US" b="1">
                  <a:latin typeface="Arial" pitchFamily="34" charset="0"/>
                </a:rPr>
                <a:t>Hybrid </a:t>
              </a:r>
            </a:p>
            <a:p>
              <a:pPr eaLnBrk="0" hangingPunct="0"/>
              <a:r>
                <a:rPr lang="en-US" b="1">
                  <a:latin typeface="Arial" pitchFamily="34" charset="0"/>
                </a:rPr>
                <a:t>Peripheral</a:t>
              </a:r>
            </a:p>
          </p:txBody>
        </p:sp>
      </p:grpSp>
      <p:grpSp>
        <p:nvGrpSpPr>
          <p:cNvPr id="6" name="Group 37"/>
          <p:cNvGrpSpPr>
            <a:grpSpLocks/>
          </p:cNvGrpSpPr>
          <p:nvPr/>
        </p:nvGrpSpPr>
        <p:grpSpPr bwMode="auto">
          <a:xfrm>
            <a:off x="3111500" y="2736850"/>
            <a:ext cx="1695450" cy="1511300"/>
            <a:chOff x="1960" y="1628"/>
            <a:chExt cx="1068" cy="952"/>
          </a:xfrm>
        </p:grpSpPr>
        <p:sp>
          <p:nvSpPr>
            <p:cNvPr id="55347" name="Rectangle 38"/>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5348" name="Rectangle 39"/>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 Express</a:t>
              </a:r>
            </a:p>
            <a:p>
              <a:pPr eaLnBrk="0" hangingPunct="0"/>
              <a:r>
                <a:rPr lang="en-US" b="1">
                  <a:latin typeface="Arial" pitchFamily="34" charset="0"/>
                </a:rPr>
                <a:t>Hybrid </a:t>
              </a:r>
            </a:p>
            <a:p>
              <a:pPr eaLnBrk="0" hangingPunct="0"/>
              <a:r>
                <a:rPr lang="en-US" b="1">
                  <a:latin typeface="Arial" pitchFamily="34" charset="0"/>
                </a:rPr>
                <a:t>Peripheral</a:t>
              </a:r>
            </a:p>
          </p:txBody>
        </p:sp>
      </p:grpSp>
      <p:sp>
        <p:nvSpPr>
          <p:cNvPr id="55320" name="Rectangle 40"/>
          <p:cNvSpPr>
            <a:spLocks noChangeArrowheads="1"/>
          </p:cNvSpPr>
          <p:nvPr/>
        </p:nvSpPr>
        <p:spPr bwMode="blackWhite">
          <a:xfrm>
            <a:off x="8027988" y="2743200"/>
            <a:ext cx="582612" cy="1511300"/>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5321" name="Rectangle 41"/>
          <p:cNvSpPr>
            <a:spLocks noChangeArrowheads="1"/>
          </p:cNvSpPr>
          <p:nvPr/>
        </p:nvSpPr>
        <p:spPr bwMode="auto">
          <a:xfrm rot="-5400000">
            <a:off x="7981950" y="2630488"/>
            <a:ext cx="704850" cy="1695450"/>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PXI-1</a:t>
            </a:r>
          </a:p>
          <a:p>
            <a:pPr eaLnBrk="0" hangingPunct="0"/>
            <a:r>
              <a:rPr lang="en-US" b="1">
                <a:latin typeface="Arial" pitchFamily="34" charset="0"/>
              </a:rPr>
              <a:t>Peripheral</a:t>
            </a:r>
          </a:p>
        </p:txBody>
      </p:sp>
      <p:grpSp>
        <p:nvGrpSpPr>
          <p:cNvPr id="7" name="Group 42"/>
          <p:cNvGrpSpPr>
            <a:grpSpLocks/>
          </p:cNvGrpSpPr>
          <p:nvPr/>
        </p:nvGrpSpPr>
        <p:grpSpPr bwMode="auto">
          <a:xfrm>
            <a:off x="2587625" y="457200"/>
            <a:ext cx="5105400" cy="2286000"/>
            <a:chOff x="1872" y="240"/>
            <a:chExt cx="3216" cy="1440"/>
          </a:xfrm>
        </p:grpSpPr>
        <p:sp>
          <p:nvSpPr>
            <p:cNvPr id="55338" name="Rectangle 43"/>
            <p:cNvSpPr>
              <a:spLocks noChangeArrowheads="1"/>
            </p:cNvSpPr>
            <p:nvPr/>
          </p:nvSpPr>
          <p:spPr bwMode="auto">
            <a:xfrm>
              <a:off x="2872" y="240"/>
              <a:ext cx="1212" cy="370"/>
            </a:xfrm>
            <a:prstGeom prst="rect">
              <a:avLst/>
            </a:prstGeom>
            <a:solidFill>
              <a:srgbClr val="FF9900"/>
            </a:solidFill>
            <a:ln w="12700">
              <a:solidFill>
                <a:schemeClr val="bg2"/>
              </a:solid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100 MHz</a:t>
              </a:r>
            </a:p>
            <a:p>
              <a:pPr eaLnBrk="0" hangingPunct="0">
                <a:lnSpc>
                  <a:spcPct val="88000"/>
                </a:lnSpc>
              </a:pPr>
              <a:r>
                <a:rPr lang="en-US" sz="1800" b="1">
                  <a:latin typeface="Arial" pitchFamily="34" charset="0"/>
                </a:rPr>
                <a:t>Differential CLK</a:t>
              </a:r>
            </a:p>
          </p:txBody>
        </p:sp>
        <p:sp>
          <p:nvSpPr>
            <p:cNvPr id="55339" name="Line 44"/>
            <p:cNvSpPr>
              <a:spLocks noChangeShapeType="1"/>
            </p:cNvSpPr>
            <p:nvPr/>
          </p:nvSpPr>
          <p:spPr bwMode="auto">
            <a:xfrm flipH="1">
              <a:off x="1872" y="384"/>
              <a:ext cx="1008" cy="0"/>
            </a:xfrm>
            <a:prstGeom prst="line">
              <a:avLst/>
            </a:prstGeom>
            <a:noFill/>
            <a:ln w="25400">
              <a:solidFill>
                <a:srgbClr val="FF6600"/>
              </a:solidFill>
              <a:round/>
              <a:headEnd/>
              <a:tailEnd type="none" w="sm" len="sm"/>
            </a:ln>
          </p:spPr>
          <p:txBody>
            <a:bodyPr wrap="none" anchor="ctr"/>
            <a:lstStyle/>
            <a:p>
              <a:endParaRPr lang="en-US"/>
            </a:p>
          </p:txBody>
        </p:sp>
        <p:sp>
          <p:nvSpPr>
            <p:cNvPr id="55340" name="Line 45"/>
            <p:cNvSpPr>
              <a:spLocks noChangeShapeType="1"/>
            </p:cNvSpPr>
            <p:nvPr/>
          </p:nvSpPr>
          <p:spPr bwMode="auto">
            <a:xfrm flipH="1">
              <a:off x="1872" y="384"/>
              <a:ext cx="0" cy="1296"/>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5341" name="Line 46"/>
            <p:cNvSpPr>
              <a:spLocks noChangeShapeType="1"/>
            </p:cNvSpPr>
            <p:nvPr/>
          </p:nvSpPr>
          <p:spPr bwMode="auto">
            <a:xfrm flipH="1">
              <a:off x="2688" y="480"/>
              <a:ext cx="192" cy="0"/>
            </a:xfrm>
            <a:prstGeom prst="line">
              <a:avLst/>
            </a:prstGeom>
            <a:noFill/>
            <a:ln w="25400">
              <a:solidFill>
                <a:srgbClr val="FF6600"/>
              </a:solidFill>
              <a:round/>
              <a:headEnd/>
              <a:tailEnd type="none" w="sm" len="sm"/>
            </a:ln>
          </p:spPr>
          <p:txBody>
            <a:bodyPr wrap="none" anchor="ctr"/>
            <a:lstStyle/>
            <a:p>
              <a:endParaRPr lang="en-US"/>
            </a:p>
          </p:txBody>
        </p:sp>
        <p:sp>
          <p:nvSpPr>
            <p:cNvPr id="55342" name="Line 47"/>
            <p:cNvSpPr>
              <a:spLocks noChangeShapeType="1"/>
            </p:cNvSpPr>
            <p:nvPr/>
          </p:nvSpPr>
          <p:spPr bwMode="auto">
            <a:xfrm flipH="1">
              <a:off x="2688" y="480"/>
              <a:ext cx="0" cy="1200"/>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5343" name="Line 48"/>
            <p:cNvSpPr>
              <a:spLocks noChangeShapeType="1"/>
            </p:cNvSpPr>
            <p:nvPr/>
          </p:nvSpPr>
          <p:spPr bwMode="auto">
            <a:xfrm flipH="1">
              <a:off x="4080" y="480"/>
              <a:ext cx="192" cy="0"/>
            </a:xfrm>
            <a:prstGeom prst="line">
              <a:avLst/>
            </a:prstGeom>
            <a:noFill/>
            <a:ln w="25400">
              <a:solidFill>
                <a:srgbClr val="FF6600"/>
              </a:solidFill>
              <a:round/>
              <a:headEnd/>
              <a:tailEnd type="none" w="sm" len="sm"/>
            </a:ln>
          </p:spPr>
          <p:txBody>
            <a:bodyPr wrap="none" anchor="ctr"/>
            <a:lstStyle/>
            <a:p>
              <a:endParaRPr lang="en-US"/>
            </a:p>
          </p:txBody>
        </p:sp>
        <p:sp>
          <p:nvSpPr>
            <p:cNvPr id="55344" name="Line 49"/>
            <p:cNvSpPr>
              <a:spLocks noChangeShapeType="1"/>
            </p:cNvSpPr>
            <p:nvPr/>
          </p:nvSpPr>
          <p:spPr bwMode="auto">
            <a:xfrm flipH="1">
              <a:off x="4272" y="480"/>
              <a:ext cx="0" cy="1200"/>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5345" name="Line 50"/>
            <p:cNvSpPr>
              <a:spLocks noChangeShapeType="1"/>
            </p:cNvSpPr>
            <p:nvPr/>
          </p:nvSpPr>
          <p:spPr bwMode="auto">
            <a:xfrm flipH="1">
              <a:off x="4080" y="384"/>
              <a:ext cx="1008" cy="0"/>
            </a:xfrm>
            <a:prstGeom prst="line">
              <a:avLst/>
            </a:prstGeom>
            <a:noFill/>
            <a:ln w="25400">
              <a:solidFill>
                <a:srgbClr val="FF6600"/>
              </a:solidFill>
              <a:round/>
              <a:headEnd/>
              <a:tailEnd type="none" w="sm" len="sm"/>
            </a:ln>
          </p:spPr>
          <p:txBody>
            <a:bodyPr wrap="none" anchor="ctr"/>
            <a:lstStyle/>
            <a:p>
              <a:endParaRPr lang="en-US"/>
            </a:p>
          </p:txBody>
        </p:sp>
        <p:sp>
          <p:nvSpPr>
            <p:cNvPr id="55346" name="Line 51"/>
            <p:cNvSpPr>
              <a:spLocks noChangeShapeType="1"/>
            </p:cNvSpPr>
            <p:nvPr/>
          </p:nvSpPr>
          <p:spPr bwMode="auto">
            <a:xfrm flipH="1">
              <a:off x="5088" y="384"/>
              <a:ext cx="0" cy="1296"/>
            </a:xfrm>
            <a:prstGeom prst="line">
              <a:avLst/>
            </a:prstGeom>
            <a:noFill/>
            <a:ln w="25400">
              <a:solidFill>
                <a:srgbClr val="FF6600"/>
              </a:solidFill>
              <a:round/>
              <a:headEnd type="none" w="sm" len="sm"/>
              <a:tailEnd type="triangle" w="med" len="med"/>
            </a:ln>
          </p:spPr>
          <p:txBody>
            <a:bodyPr wrap="none" anchor="ctr"/>
            <a:lstStyle/>
            <a:p>
              <a:endParaRPr lang="en-US"/>
            </a:p>
          </p:txBody>
        </p:sp>
      </p:grpSp>
      <p:grpSp>
        <p:nvGrpSpPr>
          <p:cNvPr id="8" name="Group 52"/>
          <p:cNvGrpSpPr>
            <a:grpSpLocks/>
          </p:cNvGrpSpPr>
          <p:nvPr/>
        </p:nvGrpSpPr>
        <p:grpSpPr bwMode="auto">
          <a:xfrm>
            <a:off x="2892425" y="1203325"/>
            <a:ext cx="4648200" cy="2378075"/>
            <a:chOff x="2016" y="710"/>
            <a:chExt cx="2928" cy="1498"/>
          </a:xfrm>
        </p:grpSpPr>
        <p:sp>
          <p:nvSpPr>
            <p:cNvPr id="55324" name="Line 53"/>
            <p:cNvSpPr>
              <a:spLocks noChangeShapeType="1"/>
            </p:cNvSpPr>
            <p:nvPr/>
          </p:nvSpPr>
          <p:spPr bwMode="auto">
            <a:xfrm flipH="1">
              <a:off x="2832" y="864"/>
              <a:ext cx="0" cy="816"/>
            </a:xfrm>
            <a:prstGeom prst="line">
              <a:avLst/>
            </a:prstGeom>
            <a:noFill/>
            <a:ln w="25400">
              <a:solidFill>
                <a:srgbClr val="FF6600"/>
              </a:solidFill>
              <a:round/>
              <a:headEnd type="none" w="sm" len="sm"/>
              <a:tailEnd type="triangle" w="med" len="med"/>
            </a:ln>
          </p:spPr>
          <p:txBody>
            <a:bodyPr wrap="none" anchor="ctr"/>
            <a:lstStyle/>
            <a:p>
              <a:endParaRPr lang="en-US"/>
            </a:p>
          </p:txBody>
        </p:sp>
        <p:grpSp>
          <p:nvGrpSpPr>
            <p:cNvPr id="9" name="Group 54"/>
            <p:cNvGrpSpPr>
              <a:grpSpLocks/>
            </p:cNvGrpSpPr>
            <p:nvPr/>
          </p:nvGrpSpPr>
          <p:grpSpPr bwMode="auto">
            <a:xfrm>
              <a:off x="2016" y="710"/>
              <a:ext cx="2928" cy="1498"/>
              <a:chOff x="2016" y="710"/>
              <a:chExt cx="2928" cy="1498"/>
            </a:xfrm>
          </p:grpSpPr>
          <p:sp>
            <p:nvSpPr>
              <p:cNvPr id="55326" name="Text Box 55"/>
              <p:cNvSpPr txBox="1">
                <a:spLocks noChangeArrowheads="1"/>
              </p:cNvSpPr>
              <p:nvPr/>
            </p:nvSpPr>
            <p:spPr bwMode="auto">
              <a:xfrm>
                <a:off x="2016" y="1920"/>
                <a:ext cx="528" cy="288"/>
              </a:xfrm>
              <a:prstGeom prst="rect">
                <a:avLst/>
              </a:prstGeom>
              <a:noFill/>
              <a:ln w="9525">
                <a:noFill/>
                <a:miter lim="800000"/>
                <a:headEnd/>
                <a:tailEnd/>
              </a:ln>
            </p:spPr>
            <p:txBody>
              <a:bodyPr>
                <a:spAutoFit/>
              </a:bodyPr>
              <a:lstStyle/>
              <a:p>
                <a:pPr eaLnBrk="0" hangingPunct="0">
                  <a:spcBef>
                    <a:spcPct val="50000"/>
                  </a:spcBef>
                </a:pPr>
                <a:r>
                  <a:rPr lang="en-US" sz="1200" b="1">
                    <a:latin typeface="Arial" pitchFamily="34" charset="0"/>
                  </a:rPr>
                  <a:t>SYNC Control</a:t>
                </a:r>
              </a:p>
            </p:txBody>
          </p:sp>
          <p:sp>
            <p:nvSpPr>
              <p:cNvPr id="55327" name="Line 56"/>
              <p:cNvSpPr>
                <a:spLocks noChangeShapeType="1"/>
              </p:cNvSpPr>
              <p:nvPr/>
            </p:nvSpPr>
            <p:spPr bwMode="auto">
              <a:xfrm flipH="1">
                <a:off x="2112" y="1920"/>
                <a:ext cx="96" cy="0"/>
              </a:xfrm>
              <a:prstGeom prst="line">
                <a:avLst/>
              </a:prstGeom>
              <a:noFill/>
              <a:ln w="25400">
                <a:solidFill>
                  <a:srgbClr val="FF6600"/>
                </a:solidFill>
                <a:round/>
                <a:headEnd/>
                <a:tailEnd type="none" w="sm" len="sm"/>
              </a:ln>
            </p:spPr>
            <p:txBody>
              <a:bodyPr wrap="none" anchor="ctr"/>
              <a:lstStyle/>
              <a:p>
                <a:endParaRPr lang="en-US"/>
              </a:p>
            </p:txBody>
          </p:sp>
          <p:sp>
            <p:nvSpPr>
              <p:cNvPr id="55328" name="Line 57"/>
              <p:cNvSpPr>
                <a:spLocks noChangeShapeType="1"/>
              </p:cNvSpPr>
              <p:nvPr/>
            </p:nvSpPr>
            <p:spPr bwMode="auto">
              <a:xfrm flipH="1">
                <a:off x="2016" y="768"/>
                <a:ext cx="0" cy="912"/>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5329" name="Line 58"/>
              <p:cNvSpPr>
                <a:spLocks noChangeShapeType="1"/>
              </p:cNvSpPr>
              <p:nvPr/>
            </p:nvSpPr>
            <p:spPr bwMode="auto">
              <a:xfrm flipH="1">
                <a:off x="2016" y="768"/>
                <a:ext cx="1056" cy="0"/>
              </a:xfrm>
              <a:prstGeom prst="line">
                <a:avLst/>
              </a:prstGeom>
              <a:noFill/>
              <a:ln w="25400">
                <a:solidFill>
                  <a:srgbClr val="FF6600"/>
                </a:solidFill>
                <a:round/>
                <a:headEnd/>
                <a:tailEnd type="none" w="sm" len="sm"/>
              </a:ln>
            </p:spPr>
            <p:txBody>
              <a:bodyPr wrap="none" anchor="ctr"/>
              <a:lstStyle/>
              <a:p>
                <a:endParaRPr lang="en-US"/>
              </a:p>
            </p:txBody>
          </p:sp>
          <p:sp>
            <p:nvSpPr>
              <p:cNvPr id="55330" name="Line 59"/>
              <p:cNvSpPr>
                <a:spLocks noChangeShapeType="1"/>
              </p:cNvSpPr>
              <p:nvPr/>
            </p:nvSpPr>
            <p:spPr bwMode="auto">
              <a:xfrm flipH="1">
                <a:off x="4944" y="768"/>
                <a:ext cx="0" cy="912"/>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5331" name="Line 60"/>
              <p:cNvSpPr>
                <a:spLocks noChangeShapeType="1"/>
              </p:cNvSpPr>
              <p:nvPr/>
            </p:nvSpPr>
            <p:spPr bwMode="auto">
              <a:xfrm flipH="1">
                <a:off x="4080" y="768"/>
                <a:ext cx="864" cy="0"/>
              </a:xfrm>
              <a:prstGeom prst="line">
                <a:avLst/>
              </a:prstGeom>
              <a:noFill/>
              <a:ln w="25400">
                <a:solidFill>
                  <a:srgbClr val="FF6600"/>
                </a:solidFill>
                <a:round/>
                <a:headEnd/>
                <a:tailEnd type="none" w="sm" len="sm"/>
              </a:ln>
            </p:spPr>
            <p:txBody>
              <a:bodyPr wrap="none" anchor="ctr"/>
              <a:lstStyle/>
              <a:p>
                <a:endParaRPr lang="en-US"/>
              </a:p>
            </p:txBody>
          </p:sp>
          <p:sp>
            <p:nvSpPr>
              <p:cNvPr id="55332" name="Line 61"/>
              <p:cNvSpPr>
                <a:spLocks noChangeShapeType="1"/>
              </p:cNvSpPr>
              <p:nvPr/>
            </p:nvSpPr>
            <p:spPr bwMode="auto">
              <a:xfrm flipH="1">
                <a:off x="2832" y="864"/>
                <a:ext cx="1296" cy="0"/>
              </a:xfrm>
              <a:prstGeom prst="line">
                <a:avLst/>
              </a:prstGeom>
              <a:noFill/>
              <a:ln w="25400">
                <a:solidFill>
                  <a:srgbClr val="FF6600"/>
                </a:solidFill>
                <a:round/>
                <a:headEnd/>
                <a:tailEnd type="none" w="sm" len="sm"/>
              </a:ln>
            </p:spPr>
            <p:txBody>
              <a:bodyPr wrap="none" anchor="ctr"/>
              <a:lstStyle/>
              <a:p>
                <a:endParaRPr lang="en-US"/>
              </a:p>
            </p:txBody>
          </p:sp>
          <p:sp>
            <p:nvSpPr>
              <p:cNvPr id="55333" name="Line 62"/>
              <p:cNvSpPr>
                <a:spLocks noChangeShapeType="1"/>
              </p:cNvSpPr>
              <p:nvPr/>
            </p:nvSpPr>
            <p:spPr bwMode="auto">
              <a:xfrm>
                <a:off x="4128" y="864"/>
                <a:ext cx="0" cy="816"/>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5334" name="Rectangle 63"/>
              <p:cNvSpPr>
                <a:spLocks noChangeArrowheads="1"/>
              </p:cNvSpPr>
              <p:nvPr/>
            </p:nvSpPr>
            <p:spPr bwMode="auto">
              <a:xfrm>
                <a:off x="2880" y="710"/>
                <a:ext cx="1200" cy="202"/>
              </a:xfrm>
              <a:prstGeom prst="rect">
                <a:avLst/>
              </a:prstGeom>
              <a:solidFill>
                <a:srgbClr val="FF9900"/>
              </a:solidFill>
              <a:ln w="12700">
                <a:solidFill>
                  <a:schemeClr val="bg2"/>
                </a:solidFill>
                <a:miter lim="800000"/>
                <a:headEnd/>
                <a:tailEnd/>
              </a:ln>
            </p:spPr>
            <p:txBody>
              <a:bodyPr lIns="92075" tIns="46038" rIns="92075" bIns="46038">
                <a:spAutoFit/>
              </a:bodyPr>
              <a:lstStyle/>
              <a:p>
                <a:pPr eaLnBrk="0" hangingPunct="0">
                  <a:lnSpc>
                    <a:spcPct val="88000"/>
                  </a:lnSpc>
                </a:pPr>
                <a:r>
                  <a:rPr lang="en-US" b="1">
                    <a:latin typeface="Arial" pitchFamily="34" charset="0"/>
                  </a:rPr>
                  <a:t>SYNC100</a:t>
                </a:r>
              </a:p>
            </p:txBody>
          </p:sp>
          <p:sp>
            <p:nvSpPr>
              <p:cNvPr id="55335" name="Line 64"/>
              <p:cNvSpPr>
                <a:spLocks noChangeShapeType="1"/>
              </p:cNvSpPr>
              <p:nvPr/>
            </p:nvSpPr>
            <p:spPr bwMode="auto">
              <a:xfrm flipH="1">
                <a:off x="2208" y="1008"/>
                <a:ext cx="0" cy="912"/>
              </a:xfrm>
              <a:prstGeom prst="line">
                <a:avLst/>
              </a:prstGeom>
              <a:noFill/>
              <a:ln w="25400">
                <a:solidFill>
                  <a:srgbClr val="FF6600"/>
                </a:solidFill>
                <a:round/>
                <a:headEnd type="none" w="sm" len="sm"/>
                <a:tailEnd/>
              </a:ln>
            </p:spPr>
            <p:txBody>
              <a:bodyPr wrap="none" anchor="ctr"/>
              <a:lstStyle/>
              <a:p>
                <a:endParaRPr lang="en-US"/>
              </a:p>
            </p:txBody>
          </p:sp>
          <p:sp>
            <p:nvSpPr>
              <p:cNvPr id="55336" name="Line 65"/>
              <p:cNvSpPr>
                <a:spLocks noChangeShapeType="1"/>
              </p:cNvSpPr>
              <p:nvPr/>
            </p:nvSpPr>
            <p:spPr bwMode="auto">
              <a:xfrm flipH="1">
                <a:off x="2208" y="1008"/>
                <a:ext cx="1248" cy="0"/>
              </a:xfrm>
              <a:prstGeom prst="line">
                <a:avLst/>
              </a:prstGeom>
              <a:noFill/>
              <a:ln w="25400">
                <a:solidFill>
                  <a:srgbClr val="FF6600"/>
                </a:solidFill>
                <a:round/>
                <a:headEnd/>
                <a:tailEnd type="none" w="sm" len="sm"/>
              </a:ln>
            </p:spPr>
            <p:txBody>
              <a:bodyPr wrap="none" anchor="ctr"/>
              <a:lstStyle/>
              <a:p>
                <a:endParaRPr lang="en-US"/>
              </a:p>
            </p:txBody>
          </p:sp>
          <p:sp>
            <p:nvSpPr>
              <p:cNvPr id="55337" name="Line 66"/>
              <p:cNvSpPr>
                <a:spLocks noChangeShapeType="1"/>
              </p:cNvSpPr>
              <p:nvPr/>
            </p:nvSpPr>
            <p:spPr bwMode="auto">
              <a:xfrm flipH="1">
                <a:off x="3456" y="912"/>
                <a:ext cx="0" cy="96"/>
              </a:xfrm>
              <a:prstGeom prst="line">
                <a:avLst/>
              </a:prstGeom>
              <a:noFill/>
              <a:ln w="25400">
                <a:solidFill>
                  <a:srgbClr val="FF6600"/>
                </a:solidFill>
                <a:round/>
                <a:headEnd type="stealth" w="lg" len="med"/>
                <a:tailEnd type="none" w="lg" len="med"/>
              </a:ln>
            </p:spPr>
            <p:txBody>
              <a:bodyPr wrap="none" anchor="ctr"/>
              <a:lstStyle/>
              <a:p>
                <a:endParaRPr 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1019916"/>
                                        </p:tgtEl>
                                        <p:attrNameLst>
                                          <p:attrName>style.opacity</p:attrName>
                                        </p:attrNameLst>
                                      </p:cBhvr>
                                      <p:to>
                                        <p:strVal val="0.25"/>
                                      </p:to>
                                    </p:set>
                                    <p:animEffect filter="image" prLst="opacity: 0.25">
                                      <p:cBhvr rctx="IE">
                                        <p:cTn id="7" dur="indefinite"/>
                                        <p:tgtEl>
                                          <p:spTgt spid="1019916"/>
                                        </p:tgtEl>
                                      </p:cBhvr>
                                    </p:animEffect>
                                  </p:childTnLst>
                                </p:cTn>
                              </p:par>
                              <p:par>
                                <p:cTn id="8" presetID="9" presetClass="emph" presetSubtype="0" nodeType="withEffect">
                                  <p:stCondLst>
                                    <p:cond delay="0"/>
                                  </p:stCondLst>
                                  <p:childTnLst>
                                    <p:set>
                                      <p:cBhvr rctx="PPT">
                                        <p:cTn id="9" dur="indefinite"/>
                                        <p:tgtEl>
                                          <p:spTgt spid="3"/>
                                        </p:tgtEl>
                                        <p:attrNameLst>
                                          <p:attrName>style.opacity</p:attrName>
                                        </p:attrNameLst>
                                      </p:cBhvr>
                                      <p:to>
                                        <p:strVal val="0.25"/>
                                      </p:to>
                                    </p:set>
                                    <p:animEffect filter="image" prLst="opacity: 0.25">
                                      <p:cBhvr rctx="IE">
                                        <p:cTn id="10" dur="indefinite"/>
                                        <p:tgtEl>
                                          <p:spTgt spid="3"/>
                                        </p:tgtEl>
                                      </p:cBhvr>
                                    </p:animEffect>
                                  </p:childTnLst>
                                </p:cTn>
                              </p:par>
                              <p:par>
                                <p:cTn id="11" presetID="9" presetClass="emph" presetSubtype="0" grpId="0" nodeType="withEffect">
                                  <p:stCondLst>
                                    <p:cond delay="0"/>
                                  </p:stCondLst>
                                  <p:childTnLst>
                                    <p:set>
                                      <p:cBhvr rctx="PPT">
                                        <p:cTn id="12" dur="indefinite"/>
                                        <p:tgtEl>
                                          <p:spTgt spid="1019927"/>
                                        </p:tgtEl>
                                        <p:attrNameLst>
                                          <p:attrName>style.opacity</p:attrName>
                                        </p:attrNameLst>
                                      </p:cBhvr>
                                      <p:to>
                                        <p:strVal val="0.25"/>
                                      </p:to>
                                    </p:set>
                                    <p:animEffect filter="image" prLst="opacity: 0.25">
                                      <p:cBhvr rctx="IE">
                                        <p:cTn id="13" dur="indefinite"/>
                                        <p:tgtEl>
                                          <p:spTgt spid="1019927"/>
                                        </p:tgtEl>
                                      </p:cBhvr>
                                    </p:animEffect>
                                  </p:childTnLst>
                                </p:cTn>
                              </p:par>
                              <p:par>
                                <p:cTn id="14" presetID="9" presetClass="emph" presetSubtype="0" nodeType="withEffect">
                                  <p:stCondLst>
                                    <p:cond delay="0"/>
                                  </p:stCondLst>
                                  <p:childTnLst>
                                    <p:set>
                                      <p:cBhvr rctx="PPT">
                                        <p:cTn id="15" dur="indefinite"/>
                                        <p:tgtEl>
                                          <p:spTgt spid="2"/>
                                        </p:tgtEl>
                                        <p:attrNameLst>
                                          <p:attrName>style.opacity</p:attrName>
                                        </p:attrNameLst>
                                      </p:cBhvr>
                                      <p:to>
                                        <p:strVal val="0.25"/>
                                      </p:to>
                                    </p:set>
                                    <p:animEffect filter="image" prLst="opacity: 0.25">
                                      <p:cBhvr rctx="IE">
                                        <p:cTn id="16" dur="indefinite"/>
                                        <p:tgtEl>
                                          <p:spTgt spid="2"/>
                                        </p:tgtEl>
                                      </p:cBhvr>
                                    </p:animEffect>
                                  </p:childTnLst>
                                </p:cTn>
                              </p:par>
                              <p:par>
                                <p:cTn id="17" presetID="9" presetClass="emph" presetSubtype="0" grpId="0" nodeType="withEffect">
                                  <p:stCondLst>
                                    <p:cond delay="0"/>
                                  </p:stCondLst>
                                  <p:childTnLst>
                                    <p:set>
                                      <p:cBhvr rctx="PPT">
                                        <p:cTn id="18" dur="indefinite"/>
                                        <p:tgtEl>
                                          <p:spTgt spid="1019907"/>
                                        </p:tgtEl>
                                        <p:attrNameLst>
                                          <p:attrName>style.opacity</p:attrName>
                                        </p:attrNameLst>
                                      </p:cBhvr>
                                      <p:to>
                                        <p:strVal val="0.25"/>
                                      </p:to>
                                    </p:set>
                                    <p:animEffect filter="image" prLst="opacity: 0.25">
                                      <p:cBhvr rctx="IE">
                                        <p:cTn id="19" dur="indefinite"/>
                                        <p:tgtEl>
                                          <p:spTgt spid="1019907"/>
                                        </p:tgtEl>
                                      </p:cBhvr>
                                    </p:animEffect>
                                  </p:childTnLst>
                                </p:cTn>
                              </p:par>
                              <p:par>
                                <p:cTn id="20" presetID="9" presetClass="emph" presetSubtype="0" grpId="0" nodeType="withEffect">
                                  <p:stCondLst>
                                    <p:cond delay="0"/>
                                  </p:stCondLst>
                                  <p:childTnLst>
                                    <p:set>
                                      <p:cBhvr rctx="PPT">
                                        <p:cTn id="21" dur="indefinite"/>
                                        <p:tgtEl>
                                          <p:spTgt spid="1019906"/>
                                        </p:tgtEl>
                                        <p:attrNameLst>
                                          <p:attrName>style.opacity</p:attrName>
                                        </p:attrNameLst>
                                      </p:cBhvr>
                                      <p:to>
                                        <p:strVal val="0.25"/>
                                      </p:to>
                                    </p:set>
                                    <p:animEffect filter="image" prLst="opacity: 0.25">
                                      <p:cBhvr rctx="IE">
                                        <p:cTn id="22" dur="indefinite"/>
                                        <p:tgtEl>
                                          <p:spTgt spid="1019906"/>
                                        </p:tgtEl>
                                      </p:cBhvr>
                                    </p:animEffect>
                                  </p:childTnLst>
                                </p:cTn>
                              </p:par>
                              <p:par>
                                <p:cTn id="23" presetID="9" presetClass="emph" presetSubtype="0" grpId="0" nodeType="withEffect">
                                  <p:stCondLst>
                                    <p:cond delay="0"/>
                                  </p:stCondLst>
                                  <p:childTnLst>
                                    <p:set>
                                      <p:cBhvr rctx="PPT">
                                        <p:cTn id="24" dur="indefinite"/>
                                        <p:tgtEl>
                                          <p:spTgt spid="1019913"/>
                                        </p:tgtEl>
                                        <p:attrNameLst>
                                          <p:attrName>style.opacity</p:attrName>
                                        </p:attrNameLst>
                                      </p:cBhvr>
                                      <p:to>
                                        <p:strVal val="0.25"/>
                                      </p:to>
                                    </p:set>
                                    <p:animEffect filter="image" prLst="opacity: 0.25">
                                      <p:cBhvr rctx="IE">
                                        <p:cTn id="25" dur="indefinite"/>
                                        <p:tgtEl>
                                          <p:spTgt spid="101991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9" presetClass="emph" presetSubtype="0" nodeType="withEffect">
                                  <p:stCondLst>
                                    <p:cond delay="0"/>
                                  </p:stCondLst>
                                  <p:childTnLst>
                                    <p:set>
                                      <p:cBhvr rctx="PPT">
                                        <p:cTn id="31" dur="indefinite"/>
                                        <p:tgtEl>
                                          <p:spTgt spid="7"/>
                                        </p:tgtEl>
                                        <p:attrNameLst>
                                          <p:attrName>style.opacity</p:attrName>
                                        </p:attrNameLst>
                                      </p:cBhvr>
                                      <p:to>
                                        <p:strVal val="0.25"/>
                                      </p:to>
                                    </p:set>
                                    <p:animEffect filter="image" prLst="opacity: 0.25">
                                      <p:cBhvr rctx="IE">
                                        <p:cTn id="32"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9906" grpId="0" animBg="1"/>
      <p:bldP spid="1019907" grpId="0"/>
      <p:bldP spid="1019913" grpId="0" animBg="1"/>
      <p:bldP spid="1019916" grpId="0"/>
      <p:bldP spid="10199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PXI</a:t>
            </a:r>
            <a:endParaRPr lang="en-US" dirty="0"/>
          </a:p>
        </p:txBody>
      </p:sp>
      <p:pic>
        <p:nvPicPr>
          <p:cNvPr id="4" name="Picture 11"/>
          <p:cNvPicPr>
            <a:picLocks noChangeAspect="1" noChangeArrowheads="1"/>
          </p:cNvPicPr>
          <p:nvPr/>
        </p:nvPicPr>
        <p:blipFill>
          <a:blip r:embed="rId3" cstate="print"/>
          <a:srcRect/>
          <a:stretch>
            <a:fillRect/>
          </a:stretch>
        </p:blipFill>
        <p:spPr bwMode="auto">
          <a:xfrm>
            <a:off x="2209800" y="381000"/>
            <a:ext cx="6677036" cy="5622092"/>
          </a:xfrm>
          <a:prstGeom prst="rect">
            <a:avLst/>
          </a:prstGeom>
          <a:noFill/>
          <a:ln w="9525">
            <a:noFill/>
            <a:miter lim="800000"/>
            <a:headEnd/>
            <a:tailEnd/>
          </a:ln>
          <a:effectLst/>
        </p:spPr>
      </p:pic>
      <p:pic>
        <p:nvPicPr>
          <p:cNvPr id="307202" name="Picture 2"/>
          <p:cNvPicPr>
            <a:picLocks noChangeAspect="1" noChangeArrowheads="1"/>
          </p:cNvPicPr>
          <p:nvPr/>
        </p:nvPicPr>
        <p:blipFill>
          <a:blip r:embed="rId4" cstate="print"/>
          <a:srcRect l="33600" t="3750" r="24000" b="11250"/>
          <a:stretch>
            <a:fillRect/>
          </a:stretch>
        </p:blipFill>
        <p:spPr bwMode="auto">
          <a:xfrm>
            <a:off x="381000" y="1600200"/>
            <a:ext cx="1692649" cy="4343400"/>
          </a:xfrm>
          <a:prstGeom prst="rect">
            <a:avLst/>
          </a:prstGeom>
          <a:noFill/>
          <a:ln w="9525">
            <a:noFill/>
            <a:miter lim="800000"/>
            <a:headEnd/>
            <a:tailEnd/>
          </a:ln>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8"/>
          <p:cNvPicPr>
            <a:picLocks noChangeAspect="1" noChangeArrowheads="1"/>
          </p:cNvPicPr>
          <p:nvPr/>
        </p:nvPicPr>
        <p:blipFill>
          <a:blip r:embed="rId3" cstate="print"/>
          <a:srcRect/>
          <a:stretch>
            <a:fillRect/>
          </a:stretch>
        </p:blipFill>
        <p:spPr bwMode="auto">
          <a:xfrm>
            <a:off x="304800" y="3886200"/>
            <a:ext cx="8534400" cy="1982788"/>
          </a:xfrm>
          <a:prstGeom prst="rect">
            <a:avLst/>
          </a:prstGeom>
          <a:noFill/>
          <a:ln w="9525">
            <a:noFill/>
            <a:miter lim="800000"/>
            <a:headEnd/>
            <a:tailEnd/>
          </a:ln>
        </p:spPr>
      </p:pic>
      <p:sp>
        <p:nvSpPr>
          <p:cNvPr id="56323" name="Rectangle 2"/>
          <p:cNvSpPr>
            <a:spLocks noGrp="1" noChangeArrowheads="1"/>
          </p:cNvSpPr>
          <p:nvPr>
            <p:ph type="title"/>
          </p:nvPr>
        </p:nvSpPr>
        <p:spPr>
          <a:xfrm>
            <a:off x="457200" y="457200"/>
            <a:ext cx="8229600" cy="1143000"/>
          </a:xfrm>
        </p:spPr>
        <p:txBody>
          <a:bodyPr/>
          <a:lstStyle/>
          <a:p>
            <a:r>
              <a:rPr lang="en-US" smtClean="0"/>
              <a:t>PXIe_SYNC100</a:t>
            </a:r>
          </a:p>
        </p:txBody>
      </p:sp>
      <p:sp>
        <p:nvSpPr>
          <p:cNvPr id="56324" name="Rectangle 3"/>
          <p:cNvSpPr>
            <a:spLocks noGrp="1" noChangeArrowheads="1"/>
          </p:cNvSpPr>
          <p:nvPr>
            <p:ph idx="1"/>
          </p:nvPr>
        </p:nvSpPr>
        <p:spPr>
          <a:xfrm>
            <a:off x="457200" y="1752600"/>
            <a:ext cx="8229600" cy="4525963"/>
          </a:xfrm>
        </p:spPr>
        <p:txBody>
          <a:bodyPr/>
          <a:lstStyle/>
          <a:p>
            <a:r>
              <a:rPr lang="en-US" sz="2800" smtClean="0"/>
              <a:t>Differential LVPECL signal</a:t>
            </a:r>
          </a:p>
          <a:p>
            <a:r>
              <a:rPr lang="en-US" sz="2800" smtClean="0"/>
              <a:t>Delivered to each PXIe peripheral slot</a:t>
            </a:r>
          </a:p>
          <a:p>
            <a:r>
              <a:rPr lang="en-US" sz="2800" smtClean="0"/>
              <a:t>10ns pulse coordinated to PXI_CLK10</a:t>
            </a:r>
          </a:p>
        </p:txBody>
      </p:sp>
      <p:sp>
        <p:nvSpPr>
          <p:cNvPr id="1021957" name="Rectangle 5"/>
          <p:cNvSpPr>
            <a:spLocks noChangeArrowheads="1"/>
          </p:cNvSpPr>
          <p:nvPr/>
        </p:nvSpPr>
        <p:spPr bwMode="auto">
          <a:xfrm>
            <a:off x="2133600" y="4419600"/>
            <a:ext cx="838200" cy="1295400"/>
          </a:xfrm>
          <a:prstGeom prst="rect">
            <a:avLst/>
          </a:prstGeom>
          <a:noFill/>
          <a:ln w="25400">
            <a:solidFill>
              <a:schemeClr val="hlink"/>
            </a:solidFill>
            <a:miter lim="800000"/>
            <a:headEnd/>
            <a:tailEnd/>
          </a:ln>
        </p:spPr>
        <p:txBody>
          <a:bodyPr wrap="none" anchor="ctr"/>
          <a:lstStyle/>
          <a:p>
            <a:endParaRPr lang="en-US"/>
          </a:p>
        </p:txBody>
      </p:sp>
      <p:sp>
        <p:nvSpPr>
          <p:cNvPr id="1021958" name="Rectangle 6"/>
          <p:cNvSpPr>
            <a:spLocks noChangeArrowheads="1"/>
          </p:cNvSpPr>
          <p:nvPr/>
        </p:nvSpPr>
        <p:spPr bwMode="auto">
          <a:xfrm>
            <a:off x="4267200" y="4419600"/>
            <a:ext cx="838200" cy="1295400"/>
          </a:xfrm>
          <a:prstGeom prst="rect">
            <a:avLst/>
          </a:prstGeom>
          <a:noFill/>
          <a:ln w="25400">
            <a:solidFill>
              <a:schemeClr val="hlink"/>
            </a:solidFill>
            <a:miter lim="800000"/>
            <a:headEnd/>
            <a:tailEnd/>
          </a:ln>
        </p:spPr>
        <p:txBody>
          <a:bodyPr wrap="none" anchor="ctr"/>
          <a:lstStyle/>
          <a:p>
            <a:endParaRPr lang="en-US"/>
          </a:p>
        </p:txBody>
      </p:sp>
      <p:sp>
        <p:nvSpPr>
          <p:cNvPr id="1021959" name="Rectangle 7"/>
          <p:cNvSpPr>
            <a:spLocks noChangeArrowheads="1"/>
          </p:cNvSpPr>
          <p:nvPr/>
        </p:nvSpPr>
        <p:spPr bwMode="auto">
          <a:xfrm>
            <a:off x="6324600" y="4419600"/>
            <a:ext cx="838200" cy="1295400"/>
          </a:xfrm>
          <a:prstGeom prst="rect">
            <a:avLst/>
          </a:prstGeom>
          <a:noFill/>
          <a:ln w="25400">
            <a:solidFill>
              <a:schemeClr val="hlink"/>
            </a:solidFill>
            <a:miter lim="800000"/>
            <a:headEnd/>
            <a:tailEnd/>
          </a:ln>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1957"/>
                                        </p:tgtEl>
                                        <p:attrNameLst>
                                          <p:attrName>style.visibility</p:attrName>
                                        </p:attrNameLst>
                                      </p:cBhvr>
                                      <p:to>
                                        <p:strVal val="visible"/>
                                      </p:to>
                                    </p:set>
                                    <p:animEffect transition="in" filter="fade">
                                      <p:cBhvr>
                                        <p:cTn id="7" dur="500"/>
                                        <p:tgtEl>
                                          <p:spTgt spid="10219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21958"/>
                                        </p:tgtEl>
                                        <p:attrNameLst>
                                          <p:attrName>style.visibility</p:attrName>
                                        </p:attrNameLst>
                                      </p:cBhvr>
                                      <p:to>
                                        <p:strVal val="visible"/>
                                      </p:to>
                                    </p:set>
                                    <p:animEffect transition="in" filter="fade">
                                      <p:cBhvr>
                                        <p:cTn id="11" dur="500"/>
                                        <p:tgtEl>
                                          <p:spTgt spid="102195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21959"/>
                                        </p:tgtEl>
                                        <p:attrNameLst>
                                          <p:attrName>style.visibility</p:attrName>
                                        </p:attrNameLst>
                                      </p:cBhvr>
                                      <p:to>
                                        <p:strVal val="visible"/>
                                      </p:to>
                                    </p:set>
                                    <p:animEffect transition="in" filter="fade">
                                      <p:cBhvr>
                                        <p:cTn id="15" dur="500"/>
                                        <p:tgtEl>
                                          <p:spTgt spid="1021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1957" grpId="0" animBg="1"/>
      <p:bldP spid="1021958" grpId="0" animBg="1"/>
      <p:bldP spid="102195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02" name="AutoShape 2"/>
          <p:cNvSpPr>
            <a:spLocks noChangeArrowheads="1"/>
          </p:cNvSpPr>
          <p:nvPr/>
        </p:nvSpPr>
        <p:spPr bwMode="auto">
          <a:xfrm>
            <a:off x="330200" y="5427663"/>
            <a:ext cx="8332788" cy="414337"/>
          </a:xfrm>
          <a:prstGeom prst="leftArrow">
            <a:avLst>
              <a:gd name="adj1" fmla="val 75009"/>
              <a:gd name="adj2" fmla="val 74393"/>
            </a:avLst>
          </a:prstGeom>
          <a:solidFill>
            <a:schemeClr val="accent1"/>
          </a:solidFill>
          <a:ln w="9525">
            <a:noFill/>
            <a:miter lim="800000"/>
            <a:headEnd/>
            <a:tailEnd/>
          </a:ln>
        </p:spPr>
        <p:txBody>
          <a:bodyPr wrap="none" anchor="ctr"/>
          <a:lstStyle/>
          <a:p>
            <a:endParaRPr lang="en-US"/>
          </a:p>
        </p:txBody>
      </p:sp>
      <p:sp>
        <p:nvSpPr>
          <p:cNvPr id="1024003" name="Rectangle 3"/>
          <p:cNvSpPr>
            <a:spLocks noChangeArrowheads="1"/>
          </p:cNvSpPr>
          <p:nvPr/>
        </p:nvSpPr>
        <p:spPr bwMode="auto">
          <a:xfrm>
            <a:off x="2808288" y="5465763"/>
            <a:ext cx="3702050" cy="333375"/>
          </a:xfrm>
          <a:prstGeom prst="rect">
            <a:avLst/>
          </a:prstGeom>
          <a:noFill/>
          <a:ln w="9525">
            <a:no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PXI Trigger Bus (8 TTL Triggers)</a:t>
            </a:r>
          </a:p>
        </p:txBody>
      </p:sp>
      <p:sp>
        <p:nvSpPr>
          <p:cNvPr id="57348" name="Line 4"/>
          <p:cNvSpPr>
            <a:spLocks noChangeShapeType="1"/>
          </p:cNvSpPr>
          <p:nvPr/>
        </p:nvSpPr>
        <p:spPr bwMode="auto">
          <a:xfrm>
            <a:off x="4114800" y="4189413"/>
            <a:ext cx="0" cy="131286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7349" name="Line 5"/>
          <p:cNvSpPr>
            <a:spLocks noChangeShapeType="1"/>
          </p:cNvSpPr>
          <p:nvPr/>
        </p:nvSpPr>
        <p:spPr bwMode="auto">
          <a:xfrm>
            <a:off x="2362200" y="4189413"/>
            <a:ext cx="0" cy="131286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7350" name="Line 6"/>
          <p:cNvSpPr>
            <a:spLocks noChangeShapeType="1"/>
          </p:cNvSpPr>
          <p:nvPr/>
        </p:nvSpPr>
        <p:spPr bwMode="auto">
          <a:xfrm>
            <a:off x="1062038" y="4167188"/>
            <a:ext cx="0" cy="1335087"/>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7351" name="Line 7"/>
          <p:cNvSpPr>
            <a:spLocks noChangeShapeType="1"/>
          </p:cNvSpPr>
          <p:nvPr/>
        </p:nvSpPr>
        <p:spPr bwMode="auto">
          <a:xfrm>
            <a:off x="6172200" y="4189413"/>
            <a:ext cx="0" cy="1312862"/>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57352" name="Line 8"/>
          <p:cNvSpPr>
            <a:spLocks noChangeShapeType="1"/>
          </p:cNvSpPr>
          <p:nvPr/>
        </p:nvSpPr>
        <p:spPr bwMode="auto">
          <a:xfrm>
            <a:off x="7391400" y="4167188"/>
            <a:ext cx="0" cy="1335087"/>
          </a:xfrm>
          <a:prstGeom prst="line">
            <a:avLst/>
          </a:prstGeom>
          <a:noFill/>
          <a:ln w="12700">
            <a:solidFill>
              <a:schemeClr val="tx1"/>
            </a:solidFill>
            <a:round/>
            <a:headEnd type="stealth" w="med" len="lg"/>
            <a:tailEnd type="stealth" w="med" len="lg"/>
          </a:ln>
        </p:spPr>
        <p:txBody>
          <a:bodyPr wrap="none" anchor="ctr"/>
          <a:lstStyle/>
          <a:p>
            <a:endParaRPr lang="en-US"/>
          </a:p>
        </p:txBody>
      </p:sp>
      <p:sp>
        <p:nvSpPr>
          <p:cNvPr id="1024009" name="AutoShape 9"/>
          <p:cNvSpPr>
            <a:spLocks noChangeArrowheads="1"/>
          </p:cNvSpPr>
          <p:nvPr/>
        </p:nvSpPr>
        <p:spPr bwMode="auto">
          <a:xfrm>
            <a:off x="8662988" y="5411788"/>
            <a:ext cx="328612" cy="414337"/>
          </a:xfrm>
          <a:prstGeom prst="rightArrow">
            <a:avLst>
              <a:gd name="adj1" fmla="val 75009"/>
              <a:gd name="adj2" fmla="val 100000"/>
            </a:avLst>
          </a:prstGeom>
          <a:solidFill>
            <a:schemeClr val="accent1"/>
          </a:solidFill>
          <a:ln w="9525">
            <a:noFill/>
            <a:miter lim="800000"/>
            <a:headEnd/>
            <a:tailEnd/>
          </a:ln>
        </p:spPr>
        <p:txBody>
          <a:bodyPr wrap="none" anchor="ctr"/>
          <a:lstStyle/>
          <a:p>
            <a:endParaRPr lang="en-US"/>
          </a:p>
        </p:txBody>
      </p:sp>
      <p:sp>
        <p:nvSpPr>
          <p:cNvPr id="57354" name="Rectangle 10"/>
          <p:cNvSpPr>
            <a:spLocks noChangeArrowheads="1"/>
          </p:cNvSpPr>
          <p:nvPr/>
        </p:nvSpPr>
        <p:spPr bwMode="blackWhite">
          <a:xfrm>
            <a:off x="581025" y="2603500"/>
            <a:ext cx="1087438" cy="1573213"/>
          </a:xfrm>
          <a:prstGeom prst="rect">
            <a:avLst/>
          </a:prstGeom>
          <a:solidFill>
            <a:schemeClr val="bg2"/>
          </a:solidFill>
          <a:ln w="12700">
            <a:solidFill>
              <a:schemeClr val="tx1"/>
            </a:solidFill>
            <a:miter lim="800000"/>
            <a:headEnd/>
            <a:tailEnd/>
          </a:ln>
        </p:spPr>
        <p:txBody>
          <a:bodyPr wrap="none" anchor="ctr"/>
          <a:lstStyle/>
          <a:p>
            <a:pPr eaLnBrk="0" hangingPunct="0"/>
            <a:endParaRPr lang="en-US" sz="2400">
              <a:latin typeface="Times New Roman" pitchFamily="18" charset="0"/>
            </a:endParaRPr>
          </a:p>
        </p:txBody>
      </p:sp>
      <p:sp>
        <p:nvSpPr>
          <p:cNvPr id="57355" name="Rectangle 11"/>
          <p:cNvSpPr>
            <a:spLocks noChangeArrowheads="1"/>
          </p:cNvSpPr>
          <p:nvPr/>
        </p:nvSpPr>
        <p:spPr bwMode="auto">
          <a:xfrm rot="-5400000">
            <a:off x="539750" y="2501900"/>
            <a:ext cx="1181100" cy="1695450"/>
          </a:xfrm>
          <a:prstGeom prst="rect">
            <a:avLst/>
          </a:prstGeom>
          <a:noFill/>
          <a:ln w="9525">
            <a:noFill/>
            <a:miter lim="800000"/>
            <a:headEnd/>
            <a:tailEnd/>
          </a:ln>
        </p:spPr>
        <p:txBody>
          <a:bodyPr wrap="none" lIns="92075" tIns="46038" rIns="92075" bIns="46038" anchor="ctr"/>
          <a:lstStyle/>
          <a:p>
            <a:pPr eaLnBrk="0" hangingPunct="0">
              <a:lnSpc>
                <a:spcPct val="88000"/>
              </a:lnSpc>
            </a:pPr>
            <a:r>
              <a:rPr lang="en-US" sz="2400" b="1"/>
              <a:t>PXI Express</a:t>
            </a:r>
            <a:r>
              <a:rPr lang="en-US" sz="2400"/>
              <a:t> </a:t>
            </a:r>
          </a:p>
          <a:p>
            <a:pPr eaLnBrk="0" hangingPunct="0">
              <a:lnSpc>
                <a:spcPct val="88000"/>
              </a:lnSpc>
            </a:pPr>
            <a:r>
              <a:rPr lang="en-US" sz="1800" b="1">
                <a:latin typeface="Arial" pitchFamily="34" charset="0"/>
              </a:rPr>
              <a:t>System</a:t>
            </a:r>
          </a:p>
          <a:p>
            <a:pPr eaLnBrk="0" hangingPunct="0">
              <a:lnSpc>
                <a:spcPct val="88000"/>
              </a:lnSpc>
            </a:pPr>
            <a:r>
              <a:rPr lang="en-US" sz="1800" b="1">
                <a:latin typeface="Arial" pitchFamily="34" charset="0"/>
              </a:rPr>
              <a:t>Controller</a:t>
            </a:r>
          </a:p>
        </p:txBody>
      </p:sp>
      <p:sp>
        <p:nvSpPr>
          <p:cNvPr id="1024012" name="Rectangle 12"/>
          <p:cNvSpPr>
            <a:spLocks noChangeArrowheads="1"/>
          </p:cNvSpPr>
          <p:nvPr/>
        </p:nvSpPr>
        <p:spPr bwMode="auto">
          <a:xfrm>
            <a:off x="1676400" y="1066800"/>
            <a:ext cx="971550" cy="574675"/>
          </a:xfrm>
          <a:prstGeom prst="rect">
            <a:avLst/>
          </a:prstGeom>
          <a:noFill/>
          <a:ln w="9525">
            <a:no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Star </a:t>
            </a:r>
          </a:p>
          <a:p>
            <a:pPr eaLnBrk="0" hangingPunct="0">
              <a:lnSpc>
                <a:spcPct val="88000"/>
              </a:lnSpc>
            </a:pPr>
            <a:r>
              <a:rPr lang="en-US" sz="1800" b="1">
                <a:latin typeface="Arial" pitchFamily="34" charset="0"/>
              </a:rPr>
              <a:t>Trigger</a:t>
            </a:r>
          </a:p>
        </p:txBody>
      </p:sp>
      <p:grpSp>
        <p:nvGrpSpPr>
          <p:cNvPr id="2" name="Group 13"/>
          <p:cNvGrpSpPr>
            <a:grpSpLocks/>
          </p:cNvGrpSpPr>
          <p:nvPr/>
        </p:nvGrpSpPr>
        <p:grpSpPr bwMode="auto">
          <a:xfrm>
            <a:off x="2511425" y="4164013"/>
            <a:ext cx="5251450" cy="901700"/>
            <a:chOff x="1824" y="2623"/>
            <a:chExt cx="3308" cy="568"/>
          </a:xfrm>
        </p:grpSpPr>
        <p:grpSp>
          <p:nvGrpSpPr>
            <p:cNvPr id="3" name="Group 14"/>
            <p:cNvGrpSpPr>
              <a:grpSpLocks/>
            </p:cNvGrpSpPr>
            <p:nvPr/>
          </p:nvGrpSpPr>
          <p:grpSpPr bwMode="auto">
            <a:xfrm>
              <a:off x="2021" y="2623"/>
              <a:ext cx="728" cy="298"/>
              <a:chOff x="2021" y="2543"/>
              <a:chExt cx="728" cy="298"/>
            </a:xfrm>
          </p:grpSpPr>
          <p:sp>
            <p:nvSpPr>
              <p:cNvPr id="57432" name="Line 15"/>
              <p:cNvSpPr>
                <a:spLocks noChangeShapeType="1"/>
              </p:cNvSpPr>
              <p:nvPr/>
            </p:nvSpPr>
            <p:spPr bwMode="auto">
              <a:xfrm flipV="1">
                <a:off x="2021" y="2765"/>
                <a:ext cx="728" cy="4"/>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33" name="Line 16"/>
              <p:cNvSpPr>
                <a:spLocks noChangeShapeType="1"/>
              </p:cNvSpPr>
              <p:nvPr/>
            </p:nvSpPr>
            <p:spPr bwMode="auto">
              <a:xfrm>
                <a:off x="2023" y="2544"/>
                <a:ext cx="1" cy="223"/>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34" name="Line 17"/>
              <p:cNvSpPr>
                <a:spLocks noChangeShapeType="1"/>
              </p:cNvSpPr>
              <p:nvPr/>
            </p:nvSpPr>
            <p:spPr bwMode="auto">
              <a:xfrm>
                <a:off x="2653" y="2543"/>
                <a:ext cx="1" cy="290"/>
              </a:xfrm>
              <a:prstGeom prst="line">
                <a:avLst/>
              </a:prstGeom>
              <a:noFill/>
              <a:ln w="25400">
                <a:solidFill>
                  <a:srgbClr val="FF6600"/>
                </a:solidFill>
                <a:round/>
                <a:headEnd/>
                <a:tailEnd/>
              </a:ln>
            </p:spPr>
            <p:txBody>
              <a:bodyPr wrap="none" anchor="ctr"/>
              <a:lstStyle/>
              <a:p>
                <a:endParaRPr lang="en-US"/>
              </a:p>
            </p:txBody>
          </p:sp>
          <p:sp>
            <p:nvSpPr>
              <p:cNvPr id="57435" name="Line 18"/>
              <p:cNvSpPr>
                <a:spLocks noChangeShapeType="1"/>
              </p:cNvSpPr>
              <p:nvPr/>
            </p:nvSpPr>
            <p:spPr bwMode="auto">
              <a:xfrm>
                <a:off x="2051" y="2544"/>
                <a:ext cx="1" cy="267"/>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36" name="Line 19"/>
              <p:cNvSpPr>
                <a:spLocks noChangeShapeType="1"/>
              </p:cNvSpPr>
              <p:nvPr/>
            </p:nvSpPr>
            <p:spPr bwMode="auto">
              <a:xfrm>
                <a:off x="2083" y="2546"/>
                <a:ext cx="1" cy="295"/>
              </a:xfrm>
              <a:prstGeom prst="line">
                <a:avLst/>
              </a:prstGeom>
              <a:noFill/>
              <a:ln w="25400">
                <a:solidFill>
                  <a:srgbClr val="FF6600"/>
                </a:solidFill>
                <a:round/>
                <a:headEnd type="triangle" w="med" len="med"/>
                <a:tailEnd type="none" w="sm" len="sm"/>
              </a:ln>
            </p:spPr>
            <p:txBody>
              <a:bodyPr wrap="none" anchor="ctr"/>
              <a:lstStyle/>
              <a:p>
                <a:endParaRPr lang="en-US"/>
              </a:p>
            </p:txBody>
          </p:sp>
          <p:sp>
            <p:nvSpPr>
              <p:cNvPr id="57437" name="Line 20"/>
              <p:cNvSpPr>
                <a:spLocks noChangeShapeType="1"/>
              </p:cNvSpPr>
              <p:nvPr/>
            </p:nvSpPr>
            <p:spPr bwMode="auto">
              <a:xfrm flipV="1">
                <a:off x="2053" y="2798"/>
                <a:ext cx="649" cy="3"/>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38" name="Line 21"/>
              <p:cNvSpPr>
                <a:spLocks noChangeShapeType="1"/>
              </p:cNvSpPr>
              <p:nvPr/>
            </p:nvSpPr>
            <p:spPr bwMode="auto">
              <a:xfrm>
                <a:off x="2085" y="2833"/>
                <a:ext cx="564" cy="4"/>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39" name="Line 22"/>
              <p:cNvSpPr>
                <a:spLocks noChangeShapeType="1"/>
              </p:cNvSpPr>
              <p:nvPr/>
            </p:nvSpPr>
            <p:spPr bwMode="auto">
              <a:xfrm>
                <a:off x="2697" y="2543"/>
                <a:ext cx="1" cy="260"/>
              </a:xfrm>
              <a:prstGeom prst="line">
                <a:avLst/>
              </a:prstGeom>
              <a:noFill/>
              <a:ln w="25400">
                <a:solidFill>
                  <a:srgbClr val="FF6600"/>
                </a:solidFill>
                <a:round/>
                <a:headEnd type="triangle" w="med" len="med"/>
                <a:tailEnd/>
              </a:ln>
            </p:spPr>
            <p:txBody>
              <a:bodyPr wrap="none" anchor="ctr"/>
              <a:lstStyle/>
              <a:p>
                <a:endParaRPr lang="en-US"/>
              </a:p>
            </p:txBody>
          </p:sp>
          <p:sp>
            <p:nvSpPr>
              <p:cNvPr id="57440" name="Line 23"/>
              <p:cNvSpPr>
                <a:spLocks noChangeShapeType="1"/>
              </p:cNvSpPr>
              <p:nvPr/>
            </p:nvSpPr>
            <p:spPr bwMode="auto">
              <a:xfrm>
                <a:off x="2741" y="2543"/>
                <a:ext cx="1" cy="231"/>
              </a:xfrm>
              <a:prstGeom prst="line">
                <a:avLst/>
              </a:prstGeom>
              <a:noFill/>
              <a:ln w="25400">
                <a:solidFill>
                  <a:srgbClr val="FF6600"/>
                </a:solidFill>
                <a:round/>
                <a:headEnd type="triangle" w="med" len="med"/>
                <a:tailEnd/>
              </a:ln>
            </p:spPr>
            <p:txBody>
              <a:bodyPr wrap="none" anchor="ctr"/>
              <a:lstStyle/>
              <a:p>
                <a:endParaRPr lang="en-US"/>
              </a:p>
            </p:txBody>
          </p:sp>
        </p:grpSp>
        <p:sp>
          <p:nvSpPr>
            <p:cNvPr id="57413" name="Line 24"/>
            <p:cNvSpPr>
              <a:spLocks noChangeShapeType="1"/>
            </p:cNvSpPr>
            <p:nvPr/>
          </p:nvSpPr>
          <p:spPr bwMode="auto">
            <a:xfrm>
              <a:off x="1920" y="2626"/>
              <a:ext cx="1" cy="359"/>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14" name="Line 25"/>
            <p:cNvSpPr>
              <a:spLocks noChangeShapeType="1"/>
            </p:cNvSpPr>
            <p:nvPr/>
          </p:nvSpPr>
          <p:spPr bwMode="auto">
            <a:xfrm>
              <a:off x="4231" y="2624"/>
              <a:ext cx="5" cy="435"/>
            </a:xfrm>
            <a:prstGeom prst="line">
              <a:avLst/>
            </a:prstGeom>
            <a:noFill/>
            <a:ln w="25400">
              <a:solidFill>
                <a:srgbClr val="FF6600"/>
              </a:solidFill>
              <a:round/>
              <a:headEnd/>
              <a:tailEnd/>
            </a:ln>
          </p:spPr>
          <p:txBody>
            <a:bodyPr wrap="none" anchor="ctr"/>
            <a:lstStyle/>
            <a:p>
              <a:endParaRPr lang="en-US"/>
            </a:p>
          </p:txBody>
        </p:sp>
        <p:sp>
          <p:nvSpPr>
            <p:cNvPr id="57415" name="Line 26"/>
            <p:cNvSpPr>
              <a:spLocks noChangeShapeType="1"/>
            </p:cNvSpPr>
            <p:nvPr/>
          </p:nvSpPr>
          <p:spPr bwMode="auto">
            <a:xfrm>
              <a:off x="1948" y="2626"/>
              <a:ext cx="5" cy="391"/>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16" name="Line 27"/>
            <p:cNvSpPr>
              <a:spLocks noChangeShapeType="1"/>
            </p:cNvSpPr>
            <p:nvPr/>
          </p:nvSpPr>
          <p:spPr bwMode="auto">
            <a:xfrm>
              <a:off x="1980" y="2629"/>
              <a:ext cx="1" cy="432"/>
            </a:xfrm>
            <a:prstGeom prst="line">
              <a:avLst/>
            </a:prstGeom>
            <a:noFill/>
            <a:ln w="25400">
              <a:solidFill>
                <a:srgbClr val="FF6600"/>
              </a:solidFill>
              <a:round/>
              <a:headEnd type="triangle" w="med" len="med"/>
              <a:tailEnd type="none" w="sm" len="sm"/>
            </a:ln>
          </p:spPr>
          <p:txBody>
            <a:bodyPr wrap="none" anchor="ctr"/>
            <a:lstStyle/>
            <a:p>
              <a:endParaRPr lang="en-US"/>
            </a:p>
          </p:txBody>
        </p:sp>
        <p:sp>
          <p:nvSpPr>
            <p:cNvPr id="57417" name="Line 28"/>
            <p:cNvSpPr>
              <a:spLocks noChangeShapeType="1"/>
            </p:cNvSpPr>
            <p:nvPr/>
          </p:nvSpPr>
          <p:spPr bwMode="auto">
            <a:xfrm flipV="1">
              <a:off x="1912" y="2992"/>
              <a:ext cx="2410" cy="0"/>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18" name="Line 29"/>
            <p:cNvSpPr>
              <a:spLocks noChangeShapeType="1"/>
            </p:cNvSpPr>
            <p:nvPr/>
          </p:nvSpPr>
          <p:spPr bwMode="auto">
            <a:xfrm flipV="1">
              <a:off x="1944" y="3022"/>
              <a:ext cx="2327" cy="0"/>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19" name="Line 30"/>
            <p:cNvSpPr>
              <a:spLocks noChangeShapeType="1"/>
            </p:cNvSpPr>
            <p:nvPr/>
          </p:nvSpPr>
          <p:spPr bwMode="auto">
            <a:xfrm>
              <a:off x="1976" y="3052"/>
              <a:ext cx="2256" cy="7"/>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20" name="Line 31"/>
            <p:cNvSpPr>
              <a:spLocks noChangeShapeType="1"/>
            </p:cNvSpPr>
            <p:nvPr/>
          </p:nvSpPr>
          <p:spPr bwMode="auto">
            <a:xfrm>
              <a:off x="4275" y="2624"/>
              <a:ext cx="5" cy="403"/>
            </a:xfrm>
            <a:prstGeom prst="line">
              <a:avLst/>
            </a:prstGeom>
            <a:noFill/>
            <a:ln w="25400">
              <a:solidFill>
                <a:srgbClr val="FF6600"/>
              </a:solidFill>
              <a:round/>
              <a:headEnd type="triangle" w="med" len="med"/>
              <a:tailEnd/>
            </a:ln>
          </p:spPr>
          <p:txBody>
            <a:bodyPr wrap="none" anchor="ctr"/>
            <a:lstStyle/>
            <a:p>
              <a:endParaRPr lang="en-US"/>
            </a:p>
          </p:txBody>
        </p:sp>
        <p:sp>
          <p:nvSpPr>
            <p:cNvPr id="57421" name="Line 32"/>
            <p:cNvSpPr>
              <a:spLocks noChangeShapeType="1"/>
            </p:cNvSpPr>
            <p:nvPr/>
          </p:nvSpPr>
          <p:spPr bwMode="auto">
            <a:xfrm>
              <a:off x="4319" y="2624"/>
              <a:ext cx="1" cy="372"/>
            </a:xfrm>
            <a:prstGeom prst="line">
              <a:avLst/>
            </a:prstGeom>
            <a:noFill/>
            <a:ln w="25400">
              <a:solidFill>
                <a:srgbClr val="FF6600"/>
              </a:solidFill>
              <a:round/>
              <a:headEnd type="triangle" w="med" len="med"/>
              <a:tailEnd/>
            </a:ln>
          </p:spPr>
          <p:txBody>
            <a:bodyPr wrap="none" anchor="ctr"/>
            <a:lstStyle/>
            <a:p>
              <a:endParaRPr lang="en-US"/>
            </a:p>
          </p:txBody>
        </p:sp>
        <p:sp>
          <p:nvSpPr>
            <p:cNvPr id="57422" name="Line 33"/>
            <p:cNvSpPr>
              <a:spLocks noChangeShapeType="1"/>
            </p:cNvSpPr>
            <p:nvPr/>
          </p:nvSpPr>
          <p:spPr bwMode="auto">
            <a:xfrm flipH="1">
              <a:off x="1829" y="2626"/>
              <a:ext cx="3" cy="489"/>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23" name="Line 34"/>
            <p:cNvSpPr>
              <a:spLocks noChangeShapeType="1"/>
            </p:cNvSpPr>
            <p:nvPr/>
          </p:nvSpPr>
          <p:spPr bwMode="auto">
            <a:xfrm>
              <a:off x="1854" y="2626"/>
              <a:ext cx="4" cy="519"/>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24" name="Line 35"/>
            <p:cNvSpPr>
              <a:spLocks noChangeShapeType="1"/>
            </p:cNvSpPr>
            <p:nvPr/>
          </p:nvSpPr>
          <p:spPr bwMode="auto">
            <a:xfrm>
              <a:off x="1879" y="2631"/>
              <a:ext cx="1" cy="557"/>
            </a:xfrm>
            <a:prstGeom prst="line">
              <a:avLst/>
            </a:prstGeom>
            <a:noFill/>
            <a:ln w="25400">
              <a:solidFill>
                <a:srgbClr val="FF6600"/>
              </a:solidFill>
              <a:round/>
              <a:headEnd type="triangle" w="med" len="med"/>
              <a:tailEnd type="none" w="sm" len="sm"/>
            </a:ln>
          </p:spPr>
          <p:txBody>
            <a:bodyPr wrap="none" anchor="ctr"/>
            <a:lstStyle/>
            <a:p>
              <a:endParaRPr lang="en-US"/>
            </a:p>
          </p:txBody>
        </p:sp>
        <p:sp>
          <p:nvSpPr>
            <p:cNvPr id="57425" name="Line 36"/>
            <p:cNvSpPr>
              <a:spLocks noChangeShapeType="1"/>
            </p:cNvSpPr>
            <p:nvPr/>
          </p:nvSpPr>
          <p:spPr bwMode="auto">
            <a:xfrm>
              <a:off x="1824" y="3120"/>
              <a:ext cx="3308" cy="4"/>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26" name="Line 37"/>
            <p:cNvSpPr>
              <a:spLocks noChangeShapeType="1"/>
            </p:cNvSpPr>
            <p:nvPr/>
          </p:nvSpPr>
          <p:spPr bwMode="auto">
            <a:xfrm>
              <a:off x="1856" y="3150"/>
              <a:ext cx="3236" cy="3"/>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27" name="Line 38"/>
            <p:cNvSpPr>
              <a:spLocks noChangeShapeType="1"/>
            </p:cNvSpPr>
            <p:nvPr/>
          </p:nvSpPr>
          <p:spPr bwMode="auto">
            <a:xfrm>
              <a:off x="1888" y="3180"/>
              <a:ext cx="3160" cy="11"/>
            </a:xfrm>
            <a:prstGeom prst="line">
              <a:avLst/>
            </a:prstGeom>
            <a:noFill/>
            <a:ln w="25400">
              <a:solidFill>
                <a:srgbClr val="FF6600"/>
              </a:solidFill>
              <a:round/>
              <a:headEnd type="none" w="sm" len="sm"/>
              <a:tailEnd type="none" w="sm" len="sm"/>
            </a:ln>
          </p:spPr>
          <p:txBody>
            <a:bodyPr wrap="none" anchor="ctr"/>
            <a:lstStyle/>
            <a:p>
              <a:endParaRPr lang="en-US"/>
            </a:p>
          </p:txBody>
        </p:sp>
        <p:sp>
          <p:nvSpPr>
            <p:cNvPr id="57428" name="Line 39"/>
            <p:cNvSpPr>
              <a:spLocks noChangeShapeType="1"/>
            </p:cNvSpPr>
            <p:nvPr/>
          </p:nvSpPr>
          <p:spPr bwMode="auto">
            <a:xfrm>
              <a:off x="5043" y="2628"/>
              <a:ext cx="5" cy="563"/>
            </a:xfrm>
            <a:prstGeom prst="line">
              <a:avLst/>
            </a:prstGeom>
            <a:noFill/>
            <a:ln w="25400">
              <a:solidFill>
                <a:srgbClr val="FF6600"/>
              </a:solidFill>
              <a:round/>
              <a:headEnd/>
              <a:tailEnd/>
            </a:ln>
          </p:spPr>
          <p:txBody>
            <a:bodyPr wrap="none" anchor="ctr"/>
            <a:lstStyle/>
            <a:p>
              <a:endParaRPr lang="en-US"/>
            </a:p>
          </p:txBody>
        </p:sp>
        <p:sp>
          <p:nvSpPr>
            <p:cNvPr id="57429" name="Line 40"/>
            <p:cNvSpPr>
              <a:spLocks noChangeShapeType="1"/>
            </p:cNvSpPr>
            <p:nvPr/>
          </p:nvSpPr>
          <p:spPr bwMode="auto">
            <a:xfrm>
              <a:off x="5087" y="2628"/>
              <a:ext cx="5" cy="519"/>
            </a:xfrm>
            <a:prstGeom prst="line">
              <a:avLst/>
            </a:prstGeom>
            <a:noFill/>
            <a:ln w="25400">
              <a:solidFill>
                <a:srgbClr val="FF6600"/>
              </a:solidFill>
              <a:round/>
              <a:headEnd type="triangle" w="med" len="med"/>
              <a:tailEnd/>
            </a:ln>
          </p:spPr>
          <p:txBody>
            <a:bodyPr wrap="none" anchor="ctr"/>
            <a:lstStyle/>
            <a:p>
              <a:endParaRPr lang="en-US"/>
            </a:p>
          </p:txBody>
        </p:sp>
        <p:sp>
          <p:nvSpPr>
            <p:cNvPr id="57430" name="Line 41"/>
            <p:cNvSpPr>
              <a:spLocks noChangeShapeType="1"/>
            </p:cNvSpPr>
            <p:nvPr/>
          </p:nvSpPr>
          <p:spPr bwMode="auto">
            <a:xfrm>
              <a:off x="5131" y="2628"/>
              <a:ext cx="0" cy="493"/>
            </a:xfrm>
            <a:prstGeom prst="line">
              <a:avLst/>
            </a:prstGeom>
            <a:noFill/>
            <a:ln w="25400">
              <a:solidFill>
                <a:srgbClr val="FF6600"/>
              </a:solidFill>
              <a:round/>
              <a:headEnd type="triangle" w="med" len="med"/>
              <a:tailEnd/>
            </a:ln>
          </p:spPr>
          <p:txBody>
            <a:bodyPr wrap="none" anchor="ctr"/>
            <a:lstStyle/>
            <a:p>
              <a:endParaRPr lang="en-US"/>
            </a:p>
          </p:txBody>
        </p:sp>
        <p:sp>
          <p:nvSpPr>
            <p:cNvPr id="57431" name="Rectangle 42"/>
            <p:cNvSpPr>
              <a:spLocks noChangeArrowheads="1"/>
            </p:cNvSpPr>
            <p:nvPr/>
          </p:nvSpPr>
          <p:spPr bwMode="auto">
            <a:xfrm>
              <a:off x="2876" y="2640"/>
              <a:ext cx="1228" cy="362"/>
            </a:xfrm>
            <a:prstGeom prst="rect">
              <a:avLst/>
            </a:prstGeom>
            <a:noFill/>
            <a:ln w="9525">
              <a:no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Differential Star </a:t>
              </a:r>
            </a:p>
            <a:p>
              <a:pPr eaLnBrk="0" hangingPunct="0">
                <a:lnSpc>
                  <a:spcPct val="88000"/>
                </a:lnSpc>
              </a:pPr>
              <a:r>
                <a:rPr lang="en-US" sz="1800" b="1">
                  <a:latin typeface="Arial" pitchFamily="34" charset="0"/>
                </a:rPr>
                <a:t>Triggers</a:t>
              </a:r>
            </a:p>
          </p:txBody>
        </p:sp>
      </p:grpSp>
      <p:sp>
        <p:nvSpPr>
          <p:cNvPr id="57358" name="Rectangle 43"/>
          <p:cNvSpPr>
            <a:spLocks noChangeArrowheads="1"/>
          </p:cNvSpPr>
          <p:nvPr/>
        </p:nvSpPr>
        <p:spPr bwMode="auto">
          <a:xfrm>
            <a:off x="349250" y="406400"/>
            <a:ext cx="1441450" cy="320675"/>
          </a:xfrm>
          <a:prstGeom prst="rect">
            <a:avLst/>
          </a:prstGeom>
          <a:solidFill>
            <a:srgbClr val="33CCCC"/>
          </a:solidFill>
          <a:ln w="12700">
            <a:solidFill>
              <a:schemeClr val="bg2"/>
            </a:solidFill>
            <a:miter lim="800000"/>
            <a:headEnd/>
            <a:tailEnd/>
          </a:ln>
        </p:spPr>
        <p:txBody>
          <a:bodyPr lIns="92075" tIns="46038" rIns="92075" bIns="46038">
            <a:spAutoFit/>
          </a:bodyPr>
          <a:lstStyle/>
          <a:p>
            <a:pPr algn="l" eaLnBrk="0" hangingPunct="0">
              <a:lnSpc>
                <a:spcPct val="88000"/>
              </a:lnSpc>
            </a:pPr>
            <a:r>
              <a:rPr lang="en-US" b="1">
                <a:latin typeface="Arial" pitchFamily="34" charset="0"/>
              </a:rPr>
              <a:t>PXI</a:t>
            </a:r>
          </a:p>
        </p:txBody>
      </p:sp>
      <p:sp>
        <p:nvSpPr>
          <p:cNvPr id="57359" name="Rectangle 44"/>
          <p:cNvSpPr>
            <a:spLocks noChangeArrowheads="1"/>
          </p:cNvSpPr>
          <p:nvPr/>
        </p:nvSpPr>
        <p:spPr bwMode="auto">
          <a:xfrm>
            <a:off x="349250" y="863600"/>
            <a:ext cx="1479550" cy="320675"/>
          </a:xfrm>
          <a:prstGeom prst="rect">
            <a:avLst/>
          </a:prstGeom>
          <a:solidFill>
            <a:srgbClr val="FF9900"/>
          </a:solidFill>
          <a:ln w="12700">
            <a:solidFill>
              <a:schemeClr val="bg2"/>
            </a:solidFill>
            <a:miter lim="800000"/>
            <a:headEnd/>
            <a:tailEnd/>
          </a:ln>
        </p:spPr>
        <p:txBody>
          <a:bodyPr lIns="92075" tIns="46038" rIns="92075" bIns="46038">
            <a:spAutoFit/>
          </a:bodyPr>
          <a:lstStyle/>
          <a:p>
            <a:pPr algn="l" eaLnBrk="0" hangingPunct="0">
              <a:lnSpc>
                <a:spcPct val="88000"/>
              </a:lnSpc>
            </a:pPr>
            <a:r>
              <a:rPr lang="en-US" b="1">
                <a:latin typeface="Arial" pitchFamily="34" charset="0"/>
              </a:rPr>
              <a:t>PXI Express</a:t>
            </a:r>
          </a:p>
        </p:txBody>
      </p:sp>
      <p:sp>
        <p:nvSpPr>
          <p:cNvPr id="57360" name="Line 45"/>
          <p:cNvSpPr>
            <a:spLocks noChangeShapeType="1"/>
          </p:cNvSpPr>
          <p:nvPr/>
        </p:nvSpPr>
        <p:spPr bwMode="auto">
          <a:xfrm>
            <a:off x="8382000" y="4165600"/>
            <a:ext cx="0" cy="1335088"/>
          </a:xfrm>
          <a:prstGeom prst="line">
            <a:avLst/>
          </a:prstGeom>
          <a:noFill/>
          <a:ln w="12700">
            <a:solidFill>
              <a:schemeClr val="tx1"/>
            </a:solidFill>
            <a:round/>
            <a:headEnd type="stealth" w="med" len="lg"/>
            <a:tailEnd type="stealth" w="med" len="lg"/>
          </a:ln>
        </p:spPr>
        <p:txBody>
          <a:bodyPr wrap="none" anchor="ctr"/>
          <a:lstStyle/>
          <a:p>
            <a:endParaRPr lang="en-US"/>
          </a:p>
        </p:txBody>
      </p:sp>
      <p:grpSp>
        <p:nvGrpSpPr>
          <p:cNvPr id="4" name="Group 46"/>
          <p:cNvGrpSpPr>
            <a:grpSpLocks/>
          </p:cNvGrpSpPr>
          <p:nvPr/>
        </p:nvGrpSpPr>
        <p:grpSpPr bwMode="auto">
          <a:xfrm>
            <a:off x="2709863" y="1968500"/>
            <a:ext cx="5748337" cy="698500"/>
            <a:chOff x="1707" y="1192"/>
            <a:chExt cx="3621" cy="440"/>
          </a:xfrm>
        </p:grpSpPr>
        <p:sp>
          <p:nvSpPr>
            <p:cNvPr id="57406" name="Freeform 47"/>
            <p:cNvSpPr>
              <a:spLocks/>
            </p:cNvSpPr>
            <p:nvPr/>
          </p:nvSpPr>
          <p:spPr bwMode="auto">
            <a:xfrm>
              <a:off x="1707" y="1192"/>
              <a:ext cx="1336" cy="422"/>
            </a:xfrm>
            <a:custGeom>
              <a:avLst/>
              <a:gdLst>
                <a:gd name="T0" fmla="*/ 1335 w 1336"/>
                <a:gd name="T1" fmla="*/ 0 h 499"/>
                <a:gd name="T2" fmla="*/ 1335 w 1336"/>
                <a:gd name="T3" fmla="*/ 171 h 499"/>
                <a:gd name="T4" fmla="*/ 0 w 1336"/>
                <a:gd name="T5" fmla="*/ 171 h 499"/>
                <a:gd name="T6" fmla="*/ 0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1335" y="0"/>
                  </a:moveTo>
                  <a:lnTo>
                    <a:pt x="1335" y="171"/>
                  </a:lnTo>
                  <a:lnTo>
                    <a:pt x="0" y="171"/>
                  </a:lnTo>
                  <a:lnTo>
                    <a:pt x="0" y="498"/>
                  </a:lnTo>
                </a:path>
              </a:pathLst>
            </a:custGeom>
            <a:noFill/>
            <a:ln w="38100" cap="rnd">
              <a:solidFill>
                <a:schemeClr val="accent1"/>
              </a:solidFill>
              <a:round/>
              <a:headEnd type="none" w="sm" len="sm"/>
              <a:tailEnd type="stealth" w="med" len="lg"/>
            </a:ln>
          </p:spPr>
          <p:txBody>
            <a:bodyPr/>
            <a:lstStyle/>
            <a:p>
              <a:endParaRPr lang="en-US"/>
            </a:p>
          </p:txBody>
        </p:sp>
        <p:sp>
          <p:nvSpPr>
            <p:cNvPr id="57407" name="Freeform 48"/>
            <p:cNvSpPr>
              <a:spLocks/>
            </p:cNvSpPr>
            <p:nvPr/>
          </p:nvSpPr>
          <p:spPr bwMode="auto">
            <a:xfrm>
              <a:off x="3447" y="1192"/>
              <a:ext cx="1336" cy="422"/>
            </a:xfrm>
            <a:custGeom>
              <a:avLst/>
              <a:gdLst>
                <a:gd name="T0" fmla="*/ 0 w 1336"/>
                <a:gd name="T1" fmla="*/ 0 h 499"/>
                <a:gd name="T2" fmla="*/ 0 w 1336"/>
                <a:gd name="T3" fmla="*/ 171 h 499"/>
                <a:gd name="T4" fmla="*/ 1335 w 1336"/>
                <a:gd name="T5" fmla="*/ 171 h 499"/>
                <a:gd name="T6" fmla="*/ 1335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0" y="0"/>
                  </a:moveTo>
                  <a:lnTo>
                    <a:pt x="0" y="171"/>
                  </a:lnTo>
                  <a:lnTo>
                    <a:pt x="1335" y="171"/>
                  </a:lnTo>
                  <a:lnTo>
                    <a:pt x="1335" y="498"/>
                  </a:lnTo>
                </a:path>
              </a:pathLst>
            </a:custGeom>
            <a:noFill/>
            <a:ln w="38100" cap="rnd">
              <a:solidFill>
                <a:schemeClr val="accent1"/>
              </a:solidFill>
              <a:round/>
              <a:headEnd type="none" w="sm" len="sm"/>
              <a:tailEnd type="stealth" w="med" len="lg"/>
            </a:ln>
          </p:spPr>
          <p:txBody>
            <a:bodyPr/>
            <a:lstStyle/>
            <a:p>
              <a:endParaRPr lang="en-US"/>
            </a:p>
          </p:txBody>
        </p:sp>
        <p:sp>
          <p:nvSpPr>
            <p:cNvPr id="57408" name="Freeform 49"/>
            <p:cNvSpPr>
              <a:spLocks/>
            </p:cNvSpPr>
            <p:nvPr/>
          </p:nvSpPr>
          <p:spPr bwMode="auto">
            <a:xfrm>
              <a:off x="2524" y="1192"/>
              <a:ext cx="624" cy="437"/>
            </a:xfrm>
            <a:custGeom>
              <a:avLst/>
              <a:gdLst>
                <a:gd name="T0" fmla="*/ 623 w 624"/>
                <a:gd name="T1" fmla="*/ 0 h 551"/>
                <a:gd name="T2" fmla="*/ 623 w 624"/>
                <a:gd name="T3" fmla="*/ 297 h 551"/>
                <a:gd name="T4" fmla="*/ 0 w 624"/>
                <a:gd name="T5" fmla="*/ 297 h 551"/>
                <a:gd name="T6" fmla="*/ 0 w 624"/>
                <a:gd name="T7" fmla="*/ 550 h 551"/>
                <a:gd name="T8" fmla="*/ 0 60000 65536"/>
                <a:gd name="T9" fmla="*/ 0 60000 65536"/>
                <a:gd name="T10" fmla="*/ 0 60000 65536"/>
                <a:gd name="T11" fmla="*/ 0 60000 65536"/>
                <a:gd name="T12" fmla="*/ 0 w 624"/>
                <a:gd name="T13" fmla="*/ 0 h 551"/>
                <a:gd name="T14" fmla="*/ 624 w 624"/>
                <a:gd name="T15" fmla="*/ 551 h 551"/>
              </a:gdLst>
              <a:ahLst/>
              <a:cxnLst>
                <a:cxn ang="T8">
                  <a:pos x="T0" y="T1"/>
                </a:cxn>
                <a:cxn ang="T9">
                  <a:pos x="T2" y="T3"/>
                </a:cxn>
                <a:cxn ang="T10">
                  <a:pos x="T4" y="T5"/>
                </a:cxn>
                <a:cxn ang="T11">
                  <a:pos x="T6" y="T7"/>
                </a:cxn>
              </a:cxnLst>
              <a:rect l="T12" t="T13" r="T14" b="T15"/>
              <a:pathLst>
                <a:path w="624" h="551">
                  <a:moveTo>
                    <a:pt x="623" y="0"/>
                  </a:moveTo>
                  <a:lnTo>
                    <a:pt x="623" y="297"/>
                  </a:lnTo>
                  <a:lnTo>
                    <a:pt x="0" y="297"/>
                  </a:lnTo>
                  <a:lnTo>
                    <a:pt x="0" y="550"/>
                  </a:lnTo>
                </a:path>
              </a:pathLst>
            </a:custGeom>
            <a:noFill/>
            <a:ln w="38100" cap="rnd">
              <a:solidFill>
                <a:schemeClr val="accent1"/>
              </a:solidFill>
              <a:round/>
              <a:headEnd type="none" w="sm" len="sm"/>
              <a:tailEnd type="stealth" w="med" len="lg"/>
            </a:ln>
          </p:spPr>
          <p:txBody>
            <a:bodyPr/>
            <a:lstStyle/>
            <a:p>
              <a:endParaRPr lang="en-US"/>
            </a:p>
          </p:txBody>
        </p:sp>
        <p:sp>
          <p:nvSpPr>
            <p:cNvPr id="57409" name="Freeform 50"/>
            <p:cNvSpPr>
              <a:spLocks/>
            </p:cNvSpPr>
            <p:nvPr/>
          </p:nvSpPr>
          <p:spPr bwMode="auto">
            <a:xfrm>
              <a:off x="3356" y="1192"/>
              <a:ext cx="624" cy="437"/>
            </a:xfrm>
            <a:custGeom>
              <a:avLst/>
              <a:gdLst>
                <a:gd name="T0" fmla="*/ 0 w 624"/>
                <a:gd name="T1" fmla="*/ 0 h 564"/>
                <a:gd name="T2" fmla="*/ 0 w 624"/>
                <a:gd name="T3" fmla="*/ 304 h 564"/>
                <a:gd name="T4" fmla="*/ 623 w 624"/>
                <a:gd name="T5" fmla="*/ 304 h 564"/>
                <a:gd name="T6" fmla="*/ 623 w 624"/>
                <a:gd name="T7" fmla="*/ 563 h 564"/>
                <a:gd name="T8" fmla="*/ 0 60000 65536"/>
                <a:gd name="T9" fmla="*/ 0 60000 65536"/>
                <a:gd name="T10" fmla="*/ 0 60000 65536"/>
                <a:gd name="T11" fmla="*/ 0 60000 65536"/>
                <a:gd name="T12" fmla="*/ 0 w 624"/>
                <a:gd name="T13" fmla="*/ 0 h 564"/>
                <a:gd name="T14" fmla="*/ 624 w 624"/>
                <a:gd name="T15" fmla="*/ 564 h 564"/>
              </a:gdLst>
              <a:ahLst/>
              <a:cxnLst>
                <a:cxn ang="T8">
                  <a:pos x="T0" y="T1"/>
                </a:cxn>
                <a:cxn ang="T9">
                  <a:pos x="T2" y="T3"/>
                </a:cxn>
                <a:cxn ang="T10">
                  <a:pos x="T4" y="T5"/>
                </a:cxn>
                <a:cxn ang="T11">
                  <a:pos x="T6" y="T7"/>
                </a:cxn>
              </a:cxnLst>
              <a:rect l="T12" t="T13" r="T14" b="T15"/>
              <a:pathLst>
                <a:path w="624" h="564">
                  <a:moveTo>
                    <a:pt x="0" y="0"/>
                  </a:moveTo>
                  <a:lnTo>
                    <a:pt x="0" y="304"/>
                  </a:lnTo>
                  <a:lnTo>
                    <a:pt x="623" y="304"/>
                  </a:lnTo>
                  <a:lnTo>
                    <a:pt x="623" y="563"/>
                  </a:lnTo>
                </a:path>
              </a:pathLst>
            </a:custGeom>
            <a:noFill/>
            <a:ln w="38100" cap="rnd">
              <a:solidFill>
                <a:schemeClr val="accent1"/>
              </a:solidFill>
              <a:round/>
              <a:headEnd type="none" w="sm" len="sm"/>
              <a:tailEnd type="stealth" w="med" len="lg"/>
            </a:ln>
          </p:spPr>
          <p:txBody>
            <a:bodyPr/>
            <a:lstStyle/>
            <a:p>
              <a:endParaRPr lang="en-US"/>
            </a:p>
          </p:txBody>
        </p:sp>
        <p:sp>
          <p:nvSpPr>
            <p:cNvPr id="57410" name="Line 51"/>
            <p:cNvSpPr>
              <a:spLocks noChangeShapeType="1"/>
            </p:cNvSpPr>
            <p:nvPr/>
          </p:nvSpPr>
          <p:spPr bwMode="auto">
            <a:xfrm flipV="1">
              <a:off x="2023" y="1337"/>
              <a:ext cx="912" cy="0"/>
            </a:xfrm>
            <a:prstGeom prst="line">
              <a:avLst/>
            </a:prstGeom>
            <a:noFill/>
            <a:ln w="38100">
              <a:solidFill>
                <a:schemeClr val="accent1"/>
              </a:solidFill>
              <a:round/>
              <a:headEnd type="none" w="sm" len="sm"/>
              <a:tailEnd type="stealth" w="lg" len="med"/>
            </a:ln>
          </p:spPr>
          <p:txBody>
            <a:bodyPr wrap="none" anchor="ctr"/>
            <a:lstStyle/>
            <a:p>
              <a:endParaRPr lang="en-US"/>
            </a:p>
          </p:txBody>
        </p:sp>
        <p:sp>
          <p:nvSpPr>
            <p:cNvPr id="57411" name="Freeform 52"/>
            <p:cNvSpPr>
              <a:spLocks/>
            </p:cNvSpPr>
            <p:nvPr/>
          </p:nvSpPr>
          <p:spPr bwMode="auto">
            <a:xfrm>
              <a:off x="3408" y="1248"/>
              <a:ext cx="1920" cy="384"/>
            </a:xfrm>
            <a:custGeom>
              <a:avLst/>
              <a:gdLst>
                <a:gd name="T0" fmla="*/ 0 w 1336"/>
                <a:gd name="T1" fmla="*/ 0 h 499"/>
                <a:gd name="T2" fmla="*/ 0 w 1336"/>
                <a:gd name="T3" fmla="*/ 171 h 499"/>
                <a:gd name="T4" fmla="*/ 1335 w 1336"/>
                <a:gd name="T5" fmla="*/ 171 h 499"/>
                <a:gd name="T6" fmla="*/ 1335 w 1336"/>
                <a:gd name="T7" fmla="*/ 498 h 499"/>
                <a:gd name="T8" fmla="*/ 0 60000 65536"/>
                <a:gd name="T9" fmla="*/ 0 60000 65536"/>
                <a:gd name="T10" fmla="*/ 0 60000 65536"/>
                <a:gd name="T11" fmla="*/ 0 60000 65536"/>
                <a:gd name="T12" fmla="*/ 0 w 1336"/>
                <a:gd name="T13" fmla="*/ 0 h 499"/>
                <a:gd name="T14" fmla="*/ 1336 w 1336"/>
                <a:gd name="T15" fmla="*/ 499 h 499"/>
              </a:gdLst>
              <a:ahLst/>
              <a:cxnLst>
                <a:cxn ang="T8">
                  <a:pos x="T0" y="T1"/>
                </a:cxn>
                <a:cxn ang="T9">
                  <a:pos x="T2" y="T3"/>
                </a:cxn>
                <a:cxn ang="T10">
                  <a:pos x="T4" y="T5"/>
                </a:cxn>
                <a:cxn ang="T11">
                  <a:pos x="T6" y="T7"/>
                </a:cxn>
              </a:cxnLst>
              <a:rect l="T12" t="T13" r="T14" b="T15"/>
              <a:pathLst>
                <a:path w="1336" h="499">
                  <a:moveTo>
                    <a:pt x="0" y="0"/>
                  </a:moveTo>
                  <a:lnTo>
                    <a:pt x="0" y="171"/>
                  </a:lnTo>
                  <a:lnTo>
                    <a:pt x="1335" y="171"/>
                  </a:lnTo>
                  <a:lnTo>
                    <a:pt x="1335" y="498"/>
                  </a:lnTo>
                </a:path>
              </a:pathLst>
            </a:custGeom>
            <a:noFill/>
            <a:ln w="38100" cap="rnd">
              <a:solidFill>
                <a:schemeClr val="accent1"/>
              </a:solidFill>
              <a:round/>
              <a:headEnd type="none" w="sm" len="sm"/>
              <a:tailEnd type="stealth" w="med" len="lg"/>
            </a:ln>
          </p:spPr>
          <p:txBody>
            <a:bodyPr/>
            <a:lstStyle/>
            <a:p>
              <a:endParaRPr lang="en-US"/>
            </a:p>
          </p:txBody>
        </p:sp>
      </p:grpSp>
      <p:sp>
        <p:nvSpPr>
          <p:cNvPr id="1024053" name="Rectangle 53"/>
          <p:cNvSpPr>
            <a:spLocks noChangeArrowheads="1"/>
          </p:cNvSpPr>
          <p:nvPr/>
        </p:nvSpPr>
        <p:spPr bwMode="auto">
          <a:xfrm>
            <a:off x="4660900" y="1900238"/>
            <a:ext cx="984250" cy="587375"/>
          </a:xfrm>
          <a:prstGeom prst="rect">
            <a:avLst/>
          </a:prstGeom>
          <a:solidFill>
            <a:srgbClr val="33CCCC"/>
          </a:solidFill>
          <a:ln w="12700">
            <a:solidFill>
              <a:schemeClr val="bg2"/>
            </a:solid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10 MHz</a:t>
            </a:r>
          </a:p>
          <a:p>
            <a:pPr eaLnBrk="0" hangingPunct="0">
              <a:lnSpc>
                <a:spcPct val="88000"/>
              </a:lnSpc>
            </a:pPr>
            <a:r>
              <a:rPr lang="en-US" sz="1800" b="1">
                <a:latin typeface="Arial" pitchFamily="34" charset="0"/>
              </a:rPr>
              <a:t>CLK</a:t>
            </a:r>
          </a:p>
        </p:txBody>
      </p:sp>
      <p:grpSp>
        <p:nvGrpSpPr>
          <p:cNvPr id="5" name="Group 54"/>
          <p:cNvGrpSpPr>
            <a:grpSpLocks/>
          </p:cNvGrpSpPr>
          <p:nvPr/>
        </p:nvGrpSpPr>
        <p:grpSpPr bwMode="auto">
          <a:xfrm>
            <a:off x="1752600" y="1676400"/>
            <a:ext cx="6553200" cy="1905000"/>
            <a:chOff x="1104" y="1008"/>
            <a:chExt cx="4128" cy="1200"/>
          </a:xfrm>
        </p:grpSpPr>
        <p:sp>
          <p:nvSpPr>
            <p:cNvPr id="57402" name="Freeform 55"/>
            <p:cNvSpPr>
              <a:spLocks/>
            </p:cNvSpPr>
            <p:nvPr/>
          </p:nvSpPr>
          <p:spPr bwMode="auto">
            <a:xfrm>
              <a:off x="1277" y="1172"/>
              <a:ext cx="1089" cy="851"/>
            </a:xfrm>
            <a:custGeom>
              <a:avLst/>
              <a:gdLst>
                <a:gd name="T0" fmla="*/ 177 w 1089"/>
                <a:gd name="T1" fmla="*/ 850 h 851"/>
                <a:gd name="T2" fmla="*/ 0 w 1089"/>
                <a:gd name="T3" fmla="*/ 850 h 851"/>
                <a:gd name="T4" fmla="*/ 0 w 1089"/>
                <a:gd name="T5" fmla="*/ 0 h 851"/>
                <a:gd name="T6" fmla="*/ 1088 w 1089"/>
                <a:gd name="T7" fmla="*/ 0 h 851"/>
                <a:gd name="T8" fmla="*/ 1088 w 1089"/>
                <a:gd name="T9" fmla="*/ 476 h 851"/>
                <a:gd name="T10" fmla="*/ 1088 w 1089"/>
                <a:gd name="T11" fmla="*/ 489 h 851"/>
                <a:gd name="T12" fmla="*/ 0 60000 65536"/>
                <a:gd name="T13" fmla="*/ 0 60000 65536"/>
                <a:gd name="T14" fmla="*/ 0 60000 65536"/>
                <a:gd name="T15" fmla="*/ 0 60000 65536"/>
                <a:gd name="T16" fmla="*/ 0 60000 65536"/>
                <a:gd name="T17" fmla="*/ 0 60000 65536"/>
                <a:gd name="T18" fmla="*/ 0 w 1089"/>
                <a:gd name="T19" fmla="*/ 0 h 851"/>
                <a:gd name="T20" fmla="*/ 1089 w 1089"/>
                <a:gd name="T21" fmla="*/ 851 h 851"/>
              </a:gdLst>
              <a:ahLst/>
              <a:cxnLst>
                <a:cxn ang="T12">
                  <a:pos x="T0" y="T1"/>
                </a:cxn>
                <a:cxn ang="T13">
                  <a:pos x="T2" y="T3"/>
                </a:cxn>
                <a:cxn ang="T14">
                  <a:pos x="T4" y="T5"/>
                </a:cxn>
                <a:cxn ang="T15">
                  <a:pos x="T6" y="T7"/>
                </a:cxn>
                <a:cxn ang="T16">
                  <a:pos x="T8" y="T9"/>
                </a:cxn>
                <a:cxn ang="T17">
                  <a:pos x="T10" y="T11"/>
                </a:cxn>
              </a:cxnLst>
              <a:rect l="T18" t="T19" r="T20" b="T21"/>
              <a:pathLst>
                <a:path w="1089" h="851">
                  <a:moveTo>
                    <a:pt x="177" y="850"/>
                  </a:moveTo>
                  <a:lnTo>
                    <a:pt x="0" y="850"/>
                  </a:lnTo>
                  <a:lnTo>
                    <a:pt x="0" y="0"/>
                  </a:lnTo>
                  <a:lnTo>
                    <a:pt x="1088" y="0"/>
                  </a:lnTo>
                  <a:lnTo>
                    <a:pt x="1088" y="476"/>
                  </a:lnTo>
                  <a:lnTo>
                    <a:pt x="1088" y="489"/>
                  </a:lnTo>
                </a:path>
              </a:pathLst>
            </a:custGeom>
            <a:noFill/>
            <a:ln w="25400" cap="rnd">
              <a:solidFill>
                <a:schemeClr val="folHlink"/>
              </a:solidFill>
              <a:round/>
              <a:headEnd type="none" w="sm" len="sm"/>
              <a:tailEnd type="stealth" w="med" len="lg"/>
            </a:ln>
          </p:spPr>
          <p:txBody>
            <a:bodyPr/>
            <a:lstStyle/>
            <a:p>
              <a:endParaRPr lang="en-US"/>
            </a:p>
          </p:txBody>
        </p:sp>
        <p:sp>
          <p:nvSpPr>
            <p:cNvPr id="57403" name="Freeform 56"/>
            <p:cNvSpPr>
              <a:spLocks/>
            </p:cNvSpPr>
            <p:nvPr/>
          </p:nvSpPr>
          <p:spPr bwMode="auto">
            <a:xfrm>
              <a:off x="1227" y="1122"/>
              <a:ext cx="2602" cy="963"/>
            </a:xfrm>
            <a:custGeom>
              <a:avLst/>
              <a:gdLst>
                <a:gd name="T0" fmla="*/ 238 w 2602"/>
                <a:gd name="T1" fmla="*/ 962 h 963"/>
                <a:gd name="T2" fmla="*/ 0 w 2602"/>
                <a:gd name="T3" fmla="*/ 962 h 963"/>
                <a:gd name="T4" fmla="*/ 0 w 2602"/>
                <a:gd name="T5" fmla="*/ 0 h 963"/>
                <a:gd name="T6" fmla="*/ 2601 w 2602"/>
                <a:gd name="T7" fmla="*/ 0 h 963"/>
                <a:gd name="T8" fmla="*/ 2601 w 2602"/>
                <a:gd name="T9" fmla="*/ 521 h 963"/>
                <a:gd name="T10" fmla="*/ 0 60000 65536"/>
                <a:gd name="T11" fmla="*/ 0 60000 65536"/>
                <a:gd name="T12" fmla="*/ 0 60000 65536"/>
                <a:gd name="T13" fmla="*/ 0 60000 65536"/>
                <a:gd name="T14" fmla="*/ 0 60000 65536"/>
                <a:gd name="T15" fmla="*/ 0 w 2602"/>
                <a:gd name="T16" fmla="*/ 0 h 963"/>
                <a:gd name="T17" fmla="*/ 2602 w 2602"/>
                <a:gd name="T18" fmla="*/ 963 h 963"/>
              </a:gdLst>
              <a:ahLst/>
              <a:cxnLst>
                <a:cxn ang="T10">
                  <a:pos x="T0" y="T1"/>
                </a:cxn>
                <a:cxn ang="T11">
                  <a:pos x="T2" y="T3"/>
                </a:cxn>
                <a:cxn ang="T12">
                  <a:pos x="T4" y="T5"/>
                </a:cxn>
                <a:cxn ang="T13">
                  <a:pos x="T6" y="T7"/>
                </a:cxn>
                <a:cxn ang="T14">
                  <a:pos x="T8" y="T9"/>
                </a:cxn>
              </a:cxnLst>
              <a:rect l="T15" t="T16" r="T17" b="T18"/>
              <a:pathLst>
                <a:path w="2602" h="963">
                  <a:moveTo>
                    <a:pt x="238" y="962"/>
                  </a:moveTo>
                  <a:lnTo>
                    <a:pt x="0" y="962"/>
                  </a:lnTo>
                  <a:lnTo>
                    <a:pt x="0" y="0"/>
                  </a:lnTo>
                  <a:lnTo>
                    <a:pt x="2601" y="0"/>
                  </a:lnTo>
                  <a:lnTo>
                    <a:pt x="2601" y="521"/>
                  </a:lnTo>
                </a:path>
              </a:pathLst>
            </a:custGeom>
            <a:noFill/>
            <a:ln w="25400" cap="rnd">
              <a:solidFill>
                <a:schemeClr val="folHlink"/>
              </a:solidFill>
              <a:round/>
              <a:headEnd type="none" w="sm" len="sm"/>
              <a:tailEnd type="stealth" w="med" len="lg"/>
            </a:ln>
          </p:spPr>
          <p:txBody>
            <a:bodyPr/>
            <a:lstStyle/>
            <a:p>
              <a:endParaRPr lang="en-US"/>
            </a:p>
          </p:txBody>
        </p:sp>
        <p:sp>
          <p:nvSpPr>
            <p:cNvPr id="57404" name="Freeform 57"/>
            <p:cNvSpPr>
              <a:spLocks/>
            </p:cNvSpPr>
            <p:nvPr/>
          </p:nvSpPr>
          <p:spPr bwMode="auto">
            <a:xfrm>
              <a:off x="1165" y="1072"/>
              <a:ext cx="3439" cy="1076"/>
            </a:xfrm>
            <a:custGeom>
              <a:avLst/>
              <a:gdLst>
                <a:gd name="T0" fmla="*/ 287 w 3439"/>
                <a:gd name="T1" fmla="*/ 1075 h 1076"/>
                <a:gd name="T2" fmla="*/ 0 w 3439"/>
                <a:gd name="T3" fmla="*/ 1075 h 1076"/>
                <a:gd name="T4" fmla="*/ 0 w 3439"/>
                <a:gd name="T5" fmla="*/ 0 h 1076"/>
                <a:gd name="T6" fmla="*/ 3438 w 3439"/>
                <a:gd name="T7" fmla="*/ 0 h 1076"/>
                <a:gd name="T8" fmla="*/ 3438 w 3439"/>
                <a:gd name="T9" fmla="*/ 291 h 1076"/>
                <a:gd name="T10" fmla="*/ 3438 w 3439"/>
                <a:gd name="T11" fmla="*/ 557 h 1076"/>
                <a:gd name="T12" fmla="*/ 0 60000 65536"/>
                <a:gd name="T13" fmla="*/ 0 60000 65536"/>
                <a:gd name="T14" fmla="*/ 0 60000 65536"/>
                <a:gd name="T15" fmla="*/ 0 60000 65536"/>
                <a:gd name="T16" fmla="*/ 0 60000 65536"/>
                <a:gd name="T17" fmla="*/ 0 60000 65536"/>
                <a:gd name="T18" fmla="*/ 0 w 3439"/>
                <a:gd name="T19" fmla="*/ 0 h 1076"/>
                <a:gd name="T20" fmla="*/ 3439 w 3439"/>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3439" h="1076">
                  <a:moveTo>
                    <a:pt x="287" y="1075"/>
                  </a:moveTo>
                  <a:lnTo>
                    <a:pt x="0" y="1075"/>
                  </a:lnTo>
                  <a:lnTo>
                    <a:pt x="0" y="0"/>
                  </a:lnTo>
                  <a:lnTo>
                    <a:pt x="3438" y="0"/>
                  </a:lnTo>
                  <a:lnTo>
                    <a:pt x="3438" y="291"/>
                  </a:lnTo>
                  <a:lnTo>
                    <a:pt x="3438" y="557"/>
                  </a:lnTo>
                </a:path>
              </a:pathLst>
            </a:custGeom>
            <a:noFill/>
            <a:ln w="25400" cap="rnd">
              <a:solidFill>
                <a:schemeClr val="folHlink"/>
              </a:solidFill>
              <a:round/>
              <a:headEnd type="none" w="sm" len="sm"/>
              <a:tailEnd type="stealth" w="med" len="lg"/>
            </a:ln>
          </p:spPr>
          <p:txBody>
            <a:bodyPr/>
            <a:lstStyle/>
            <a:p>
              <a:endParaRPr lang="en-US"/>
            </a:p>
          </p:txBody>
        </p:sp>
        <p:sp>
          <p:nvSpPr>
            <p:cNvPr id="57405" name="Freeform 58"/>
            <p:cNvSpPr>
              <a:spLocks/>
            </p:cNvSpPr>
            <p:nvPr/>
          </p:nvSpPr>
          <p:spPr bwMode="auto">
            <a:xfrm>
              <a:off x="1104" y="1008"/>
              <a:ext cx="4128" cy="1200"/>
            </a:xfrm>
            <a:custGeom>
              <a:avLst/>
              <a:gdLst>
                <a:gd name="T0" fmla="*/ 287 w 3439"/>
                <a:gd name="T1" fmla="*/ 1075 h 1076"/>
                <a:gd name="T2" fmla="*/ 0 w 3439"/>
                <a:gd name="T3" fmla="*/ 1075 h 1076"/>
                <a:gd name="T4" fmla="*/ 0 w 3439"/>
                <a:gd name="T5" fmla="*/ 0 h 1076"/>
                <a:gd name="T6" fmla="*/ 3438 w 3439"/>
                <a:gd name="T7" fmla="*/ 0 h 1076"/>
                <a:gd name="T8" fmla="*/ 3438 w 3439"/>
                <a:gd name="T9" fmla="*/ 291 h 1076"/>
                <a:gd name="T10" fmla="*/ 3438 w 3439"/>
                <a:gd name="T11" fmla="*/ 557 h 1076"/>
                <a:gd name="T12" fmla="*/ 0 60000 65536"/>
                <a:gd name="T13" fmla="*/ 0 60000 65536"/>
                <a:gd name="T14" fmla="*/ 0 60000 65536"/>
                <a:gd name="T15" fmla="*/ 0 60000 65536"/>
                <a:gd name="T16" fmla="*/ 0 60000 65536"/>
                <a:gd name="T17" fmla="*/ 0 60000 65536"/>
                <a:gd name="T18" fmla="*/ 0 w 3439"/>
                <a:gd name="T19" fmla="*/ 0 h 1076"/>
                <a:gd name="T20" fmla="*/ 3439 w 3439"/>
                <a:gd name="T21" fmla="*/ 1076 h 1076"/>
              </a:gdLst>
              <a:ahLst/>
              <a:cxnLst>
                <a:cxn ang="T12">
                  <a:pos x="T0" y="T1"/>
                </a:cxn>
                <a:cxn ang="T13">
                  <a:pos x="T2" y="T3"/>
                </a:cxn>
                <a:cxn ang="T14">
                  <a:pos x="T4" y="T5"/>
                </a:cxn>
                <a:cxn ang="T15">
                  <a:pos x="T6" y="T7"/>
                </a:cxn>
                <a:cxn ang="T16">
                  <a:pos x="T8" y="T9"/>
                </a:cxn>
                <a:cxn ang="T17">
                  <a:pos x="T10" y="T11"/>
                </a:cxn>
              </a:cxnLst>
              <a:rect l="T18" t="T19" r="T20" b="T21"/>
              <a:pathLst>
                <a:path w="3439" h="1076">
                  <a:moveTo>
                    <a:pt x="287" y="1075"/>
                  </a:moveTo>
                  <a:lnTo>
                    <a:pt x="0" y="1075"/>
                  </a:lnTo>
                  <a:lnTo>
                    <a:pt x="0" y="0"/>
                  </a:lnTo>
                  <a:lnTo>
                    <a:pt x="3438" y="0"/>
                  </a:lnTo>
                  <a:lnTo>
                    <a:pt x="3438" y="291"/>
                  </a:lnTo>
                  <a:lnTo>
                    <a:pt x="3438" y="557"/>
                  </a:lnTo>
                </a:path>
              </a:pathLst>
            </a:custGeom>
            <a:noFill/>
            <a:ln w="25400" cap="rnd">
              <a:solidFill>
                <a:schemeClr val="folHlink"/>
              </a:solidFill>
              <a:round/>
              <a:headEnd type="none" w="sm" len="sm"/>
              <a:tailEnd type="stealth" w="med" len="lg"/>
            </a:ln>
          </p:spPr>
          <p:txBody>
            <a:bodyPr/>
            <a:lstStyle/>
            <a:p>
              <a:endParaRPr lang="en-US"/>
            </a:p>
          </p:txBody>
        </p:sp>
      </p:grpSp>
      <p:sp>
        <p:nvSpPr>
          <p:cNvPr id="57364" name="Rectangle 59"/>
          <p:cNvSpPr>
            <a:spLocks noChangeArrowheads="1"/>
          </p:cNvSpPr>
          <p:nvPr/>
        </p:nvSpPr>
        <p:spPr bwMode="blackWhite">
          <a:xfrm>
            <a:off x="2159000" y="2660650"/>
            <a:ext cx="860425" cy="1511300"/>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7365" name="Rectangle 60"/>
          <p:cNvSpPr>
            <a:spLocks noChangeArrowheads="1"/>
          </p:cNvSpPr>
          <p:nvPr/>
        </p:nvSpPr>
        <p:spPr bwMode="auto">
          <a:xfrm rot="-5400000">
            <a:off x="2247900" y="2552700"/>
            <a:ext cx="704850" cy="1695450"/>
          </a:xfrm>
          <a:prstGeom prst="rect">
            <a:avLst/>
          </a:prstGeom>
          <a:noFill/>
          <a:ln w="9525">
            <a:noFill/>
            <a:miter lim="800000"/>
            <a:headEnd/>
            <a:tailEnd/>
          </a:ln>
        </p:spPr>
        <p:txBody>
          <a:bodyPr wrap="none" lIns="92075" tIns="46038" rIns="92075" bIns="46038" anchor="ctr"/>
          <a:lstStyle/>
          <a:p>
            <a:pPr eaLnBrk="0" hangingPunct="0">
              <a:lnSpc>
                <a:spcPct val="88000"/>
              </a:lnSpc>
            </a:pPr>
            <a:r>
              <a:rPr lang="en-US" sz="1800" b="1">
                <a:latin typeface="Arial" pitchFamily="34" charset="0"/>
              </a:rPr>
              <a:t>PXI Express</a:t>
            </a:r>
          </a:p>
          <a:p>
            <a:pPr eaLnBrk="0" hangingPunct="0">
              <a:lnSpc>
                <a:spcPct val="88000"/>
              </a:lnSpc>
            </a:pPr>
            <a:r>
              <a:rPr lang="en-US" sz="1800" b="1">
                <a:latin typeface="Arial" pitchFamily="34" charset="0"/>
              </a:rPr>
              <a:t> System</a:t>
            </a:r>
          </a:p>
          <a:p>
            <a:pPr eaLnBrk="0" hangingPunct="0">
              <a:lnSpc>
                <a:spcPct val="88000"/>
              </a:lnSpc>
            </a:pPr>
            <a:r>
              <a:rPr lang="en-US" sz="1800" b="1">
                <a:latin typeface="Arial" pitchFamily="34" charset="0"/>
              </a:rPr>
              <a:t>Timing Slot</a:t>
            </a:r>
          </a:p>
        </p:txBody>
      </p:sp>
      <p:grpSp>
        <p:nvGrpSpPr>
          <p:cNvPr id="6" name="Group 61"/>
          <p:cNvGrpSpPr>
            <a:grpSpLocks/>
          </p:cNvGrpSpPr>
          <p:nvPr/>
        </p:nvGrpSpPr>
        <p:grpSpPr bwMode="auto">
          <a:xfrm>
            <a:off x="5441950" y="2667000"/>
            <a:ext cx="1695450" cy="1511300"/>
            <a:chOff x="1960" y="1628"/>
            <a:chExt cx="1068" cy="952"/>
          </a:xfrm>
        </p:grpSpPr>
        <p:sp>
          <p:nvSpPr>
            <p:cNvPr id="57400" name="Rectangle 62"/>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7401" name="Rectangle 63"/>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 Express</a:t>
              </a:r>
            </a:p>
            <a:p>
              <a:pPr eaLnBrk="0" hangingPunct="0"/>
              <a:r>
                <a:rPr lang="en-US" b="1">
                  <a:latin typeface="Arial" pitchFamily="34" charset="0"/>
                </a:rPr>
                <a:t>Hybrid </a:t>
              </a:r>
            </a:p>
            <a:p>
              <a:pPr eaLnBrk="0" hangingPunct="0"/>
              <a:r>
                <a:rPr lang="en-US" b="1">
                  <a:latin typeface="Arial" pitchFamily="34" charset="0"/>
                </a:rPr>
                <a:t>Peripheral</a:t>
              </a:r>
            </a:p>
          </p:txBody>
        </p:sp>
      </p:grpSp>
      <p:grpSp>
        <p:nvGrpSpPr>
          <p:cNvPr id="7" name="Group 64"/>
          <p:cNvGrpSpPr>
            <a:grpSpLocks/>
          </p:cNvGrpSpPr>
          <p:nvPr/>
        </p:nvGrpSpPr>
        <p:grpSpPr bwMode="auto">
          <a:xfrm>
            <a:off x="6686550" y="2654300"/>
            <a:ext cx="1695450" cy="1511300"/>
            <a:chOff x="1960" y="1628"/>
            <a:chExt cx="1068" cy="952"/>
          </a:xfrm>
        </p:grpSpPr>
        <p:sp>
          <p:nvSpPr>
            <p:cNvPr id="57398" name="Rectangle 65"/>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7399" name="Rectangle 66"/>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 Express</a:t>
              </a:r>
            </a:p>
            <a:p>
              <a:pPr eaLnBrk="0" hangingPunct="0"/>
              <a:r>
                <a:rPr lang="en-US" b="1">
                  <a:latin typeface="Arial" pitchFamily="34" charset="0"/>
                </a:rPr>
                <a:t>Hybrid </a:t>
              </a:r>
            </a:p>
            <a:p>
              <a:pPr eaLnBrk="0" hangingPunct="0"/>
              <a:r>
                <a:rPr lang="en-US" b="1">
                  <a:latin typeface="Arial" pitchFamily="34" charset="0"/>
                </a:rPr>
                <a:t>Peripheral</a:t>
              </a:r>
            </a:p>
          </p:txBody>
        </p:sp>
      </p:grpSp>
      <p:grpSp>
        <p:nvGrpSpPr>
          <p:cNvPr id="8" name="Group 67"/>
          <p:cNvGrpSpPr>
            <a:grpSpLocks/>
          </p:cNvGrpSpPr>
          <p:nvPr/>
        </p:nvGrpSpPr>
        <p:grpSpPr bwMode="auto">
          <a:xfrm>
            <a:off x="3111500" y="2660650"/>
            <a:ext cx="1695450" cy="1511300"/>
            <a:chOff x="1960" y="1628"/>
            <a:chExt cx="1068" cy="952"/>
          </a:xfrm>
        </p:grpSpPr>
        <p:sp>
          <p:nvSpPr>
            <p:cNvPr id="57396" name="Rectangle 68"/>
            <p:cNvSpPr>
              <a:spLocks noChangeArrowheads="1"/>
            </p:cNvSpPr>
            <p:nvPr/>
          </p:nvSpPr>
          <p:spPr bwMode="blackWhite">
            <a:xfrm>
              <a:off x="2265" y="1628"/>
              <a:ext cx="471" cy="952"/>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7397" name="Rectangle 69"/>
            <p:cNvSpPr>
              <a:spLocks noChangeArrowheads="1"/>
            </p:cNvSpPr>
            <p:nvPr/>
          </p:nvSpPr>
          <p:spPr bwMode="auto">
            <a:xfrm rot="-5400000">
              <a:off x="2272" y="1557"/>
              <a:ext cx="444" cy="1068"/>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 Express</a:t>
              </a:r>
            </a:p>
            <a:p>
              <a:pPr eaLnBrk="0" hangingPunct="0"/>
              <a:r>
                <a:rPr lang="en-US" b="1">
                  <a:latin typeface="Arial" pitchFamily="34" charset="0"/>
                </a:rPr>
                <a:t>Hybrid </a:t>
              </a:r>
            </a:p>
            <a:p>
              <a:pPr eaLnBrk="0" hangingPunct="0"/>
              <a:r>
                <a:rPr lang="en-US" b="1">
                  <a:latin typeface="Arial" pitchFamily="34" charset="0"/>
                </a:rPr>
                <a:t>Peripheral</a:t>
              </a:r>
            </a:p>
          </p:txBody>
        </p:sp>
      </p:grpSp>
      <p:sp>
        <p:nvSpPr>
          <p:cNvPr id="57369" name="Rectangle 70"/>
          <p:cNvSpPr>
            <a:spLocks noChangeArrowheads="1"/>
          </p:cNvSpPr>
          <p:nvPr/>
        </p:nvSpPr>
        <p:spPr bwMode="blackWhite">
          <a:xfrm>
            <a:off x="8027988" y="2667000"/>
            <a:ext cx="582612" cy="1511300"/>
          </a:xfrm>
          <a:prstGeom prst="rect">
            <a:avLst/>
          </a:prstGeom>
          <a:solidFill>
            <a:schemeClr val="bg2"/>
          </a:solidFill>
          <a:ln w="12700">
            <a:solidFill>
              <a:schemeClr val="tx1"/>
            </a:solidFill>
            <a:miter lim="800000"/>
            <a:headEnd/>
            <a:tailEnd/>
          </a:ln>
        </p:spPr>
        <p:txBody>
          <a:bodyPr wrap="none" anchor="ctr"/>
          <a:lstStyle/>
          <a:p>
            <a:endParaRPr lang="en-US"/>
          </a:p>
        </p:txBody>
      </p:sp>
      <p:sp>
        <p:nvSpPr>
          <p:cNvPr id="57370" name="Rectangle 71"/>
          <p:cNvSpPr>
            <a:spLocks noChangeArrowheads="1"/>
          </p:cNvSpPr>
          <p:nvPr/>
        </p:nvSpPr>
        <p:spPr bwMode="auto">
          <a:xfrm rot="-5400000">
            <a:off x="7981950" y="2554288"/>
            <a:ext cx="704850" cy="1695450"/>
          </a:xfrm>
          <a:prstGeom prst="rect">
            <a:avLst/>
          </a:prstGeom>
          <a:noFill/>
          <a:ln w="9525">
            <a:noFill/>
            <a:miter lim="800000"/>
            <a:headEnd/>
            <a:tailEnd/>
          </a:ln>
        </p:spPr>
        <p:txBody>
          <a:bodyPr wrap="none" lIns="92075" tIns="46038" rIns="92075" bIns="46038" anchor="ctr"/>
          <a:lstStyle/>
          <a:p>
            <a:pPr eaLnBrk="0" hangingPunct="0"/>
            <a:r>
              <a:rPr lang="en-US" b="1">
                <a:latin typeface="Arial" pitchFamily="34" charset="0"/>
              </a:rPr>
              <a:t>PXI-1</a:t>
            </a:r>
          </a:p>
          <a:p>
            <a:pPr eaLnBrk="0" hangingPunct="0"/>
            <a:r>
              <a:rPr lang="en-US" b="1">
                <a:latin typeface="Arial" pitchFamily="34" charset="0"/>
              </a:rPr>
              <a:t>Peripheral</a:t>
            </a:r>
          </a:p>
        </p:txBody>
      </p:sp>
      <p:grpSp>
        <p:nvGrpSpPr>
          <p:cNvPr id="9" name="Group 72"/>
          <p:cNvGrpSpPr>
            <a:grpSpLocks/>
          </p:cNvGrpSpPr>
          <p:nvPr/>
        </p:nvGrpSpPr>
        <p:grpSpPr bwMode="auto">
          <a:xfrm>
            <a:off x="2587625" y="381000"/>
            <a:ext cx="5105400" cy="2286000"/>
            <a:chOff x="1872" y="240"/>
            <a:chExt cx="3216" cy="1440"/>
          </a:xfrm>
        </p:grpSpPr>
        <p:sp>
          <p:nvSpPr>
            <p:cNvPr id="57387" name="Rectangle 73"/>
            <p:cNvSpPr>
              <a:spLocks noChangeArrowheads="1"/>
            </p:cNvSpPr>
            <p:nvPr/>
          </p:nvSpPr>
          <p:spPr bwMode="auto">
            <a:xfrm>
              <a:off x="2872" y="240"/>
              <a:ext cx="1212" cy="370"/>
            </a:xfrm>
            <a:prstGeom prst="rect">
              <a:avLst/>
            </a:prstGeom>
            <a:solidFill>
              <a:srgbClr val="FF9900"/>
            </a:solidFill>
            <a:ln w="12700">
              <a:solidFill>
                <a:schemeClr val="bg2"/>
              </a:solidFill>
              <a:miter lim="800000"/>
              <a:headEnd/>
              <a:tailEnd/>
            </a:ln>
          </p:spPr>
          <p:txBody>
            <a:bodyPr wrap="none" lIns="92075" tIns="46038" rIns="92075" bIns="46038">
              <a:spAutoFit/>
            </a:bodyPr>
            <a:lstStyle/>
            <a:p>
              <a:pPr eaLnBrk="0" hangingPunct="0">
                <a:lnSpc>
                  <a:spcPct val="88000"/>
                </a:lnSpc>
              </a:pPr>
              <a:r>
                <a:rPr lang="en-US" sz="1800" b="1">
                  <a:latin typeface="Arial" pitchFamily="34" charset="0"/>
                </a:rPr>
                <a:t>100 MHz</a:t>
              </a:r>
            </a:p>
            <a:p>
              <a:pPr eaLnBrk="0" hangingPunct="0">
                <a:lnSpc>
                  <a:spcPct val="88000"/>
                </a:lnSpc>
              </a:pPr>
              <a:r>
                <a:rPr lang="en-US" sz="1800" b="1">
                  <a:latin typeface="Arial" pitchFamily="34" charset="0"/>
                </a:rPr>
                <a:t>Differential CLK</a:t>
              </a:r>
            </a:p>
          </p:txBody>
        </p:sp>
        <p:sp>
          <p:nvSpPr>
            <p:cNvPr id="57388" name="Line 74"/>
            <p:cNvSpPr>
              <a:spLocks noChangeShapeType="1"/>
            </p:cNvSpPr>
            <p:nvPr/>
          </p:nvSpPr>
          <p:spPr bwMode="auto">
            <a:xfrm flipH="1">
              <a:off x="1872" y="384"/>
              <a:ext cx="1008" cy="0"/>
            </a:xfrm>
            <a:prstGeom prst="line">
              <a:avLst/>
            </a:prstGeom>
            <a:noFill/>
            <a:ln w="25400">
              <a:solidFill>
                <a:srgbClr val="FF6600"/>
              </a:solidFill>
              <a:round/>
              <a:headEnd/>
              <a:tailEnd type="none" w="sm" len="sm"/>
            </a:ln>
          </p:spPr>
          <p:txBody>
            <a:bodyPr wrap="none" anchor="ctr"/>
            <a:lstStyle/>
            <a:p>
              <a:endParaRPr lang="en-US"/>
            </a:p>
          </p:txBody>
        </p:sp>
        <p:sp>
          <p:nvSpPr>
            <p:cNvPr id="57389" name="Line 75"/>
            <p:cNvSpPr>
              <a:spLocks noChangeShapeType="1"/>
            </p:cNvSpPr>
            <p:nvPr/>
          </p:nvSpPr>
          <p:spPr bwMode="auto">
            <a:xfrm flipH="1">
              <a:off x="1872" y="384"/>
              <a:ext cx="0" cy="1296"/>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7390" name="Line 76"/>
            <p:cNvSpPr>
              <a:spLocks noChangeShapeType="1"/>
            </p:cNvSpPr>
            <p:nvPr/>
          </p:nvSpPr>
          <p:spPr bwMode="auto">
            <a:xfrm flipH="1">
              <a:off x="2688" y="480"/>
              <a:ext cx="192" cy="0"/>
            </a:xfrm>
            <a:prstGeom prst="line">
              <a:avLst/>
            </a:prstGeom>
            <a:noFill/>
            <a:ln w="25400">
              <a:solidFill>
                <a:srgbClr val="FF6600"/>
              </a:solidFill>
              <a:round/>
              <a:headEnd/>
              <a:tailEnd type="none" w="sm" len="sm"/>
            </a:ln>
          </p:spPr>
          <p:txBody>
            <a:bodyPr wrap="none" anchor="ctr"/>
            <a:lstStyle/>
            <a:p>
              <a:endParaRPr lang="en-US"/>
            </a:p>
          </p:txBody>
        </p:sp>
        <p:sp>
          <p:nvSpPr>
            <p:cNvPr id="57391" name="Line 77"/>
            <p:cNvSpPr>
              <a:spLocks noChangeShapeType="1"/>
            </p:cNvSpPr>
            <p:nvPr/>
          </p:nvSpPr>
          <p:spPr bwMode="auto">
            <a:xfrm flipH="1">
              <a:off x="2688" y="480"/>
              <a:ext cx="0" cy="1200"/>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7392" name="Line 78"/>
            <p:cNvSpPr>
              <a:spLocks noChangeShapeType="1"/>
            </p:cNvSpPr>
            <p:nvPr/>
          </p:nvSpPr>
          <p:spPr bwMode="auto">
            <a:xfrm flipH="1">
              <a:off x="4080" y="480"/>
              <a:ext cx="192" cy="0"/>
            </a:xfrm>
            <a:prstGeom prst="line">
              <a:avLst/>
            </a:prstGeom>
            <a:noFill/>
            <a:ln w="25400">
              <a:solidFill>
                <a:srgbClr val="FF6600"/>
              </a:solidFill>
              <a:round/>
              <a:headEnd/>
              <a:tailEnd type="none" w="sm" len="sm"/>
            </a:ln>
          </p:spPr>
          <p:txBody>
            <a:bodyPr wrap="none" anchor="ctr"/>
            <a:lstStyle/>
            <a:p>
              <a:endParaRPr lang="en-US"/>
            </a:p>
          </p:txBody>
        </p:sp>
        <p:sp>
          <p:nvSpPr>
            <p:cNvPr id="57393" name="Line 79"/>
            <p:cNvSpPr>
              <a:spLocks noChangeShapeType="1"/>
            </p:cNvSpPr>
            <p:nvPr/>
          </p:nvSpPr>
          <p:spPr bwMode="auto">
            <a:xfrm flipH="1">
              <a:off x="4272" y="480"/>
              <a:ext cx="0" cy="1200"/>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7394" name="Line 80"/>
            <p:cNvSpPr>
              <a:spLocks noChangeShapeType="1"/>
            </p:cNvSpPr>
            <p:nvPr/>
          </p:nvSpPr>
          <p:spPr bwMode="auto">
            <a:xfrm flipH="1">
              <a:off x="4080" y="384"/>
              <a:ext cx="1008" cy="0"/>
            </a:xfrm>
            <a:prstGeom prst="line">
              <a:avLst/>
            </a:prstGeom>
            <a:noFill/>
            <a:ln w="25400">
              <a:solidFill>
                <a:srgbClr val="FF6600"/>
              </a:solidFill>
              <a:round/>
              <a:headEnd/>
              <a:tailEnd type="none" w="sm" len="sm"/>
            </a:ln>
          </p:spPr>
          <p:txBody>
            <a:bodyPr wrap="none" anchor="ctr"/>
            <a:lstStyle/>
            <a:p>
              <a:endParaRPr lang="en-US"/>
            </a:p>
          </p:txBody>
        </p:sp>
        <p:sp>
          <p:nvSpPr>
            <p:cNvPr id="57395" name="Line 81"/>
            <p:cNvSpPr>
              <a:spLocks noChangeShapeType="1"/>
            </p:cNvSpPr>
            <p:nvPr/>
          </p:nvSpPr>
          <p:spPr bwMode="auto">
            <a:xfrm flipH="1">
              <a:off x="5088" y="384"/>
              <a:ext cx="0" cy="1296"/>
            </a:xfrm>
            <a:prstGeom prst="line">
              <a:avLst/>
            </a:prstGeom>
            <a:noFill/>
            <a:ln w="25400">
              <a:solidFill>
                <a:srgbClr val="FF6600"/>
              </a:solidFill>
              <a:round/>
              <a:headEnd type="none" w="sm" len="sm"/>
              <a:tailEnd type="triangle" w="med" len="med"/>
            </a:ln>
          </p:spPr>
          <p:txBody>
            <a:bodyPr wrap="none" anchor="ctr"/>
            <a:lstStyle/>
            <a:p>
              <a:endParaRPr lang="en-US"/>
            </a:p>
          </p:txBody>
        </p:sp>
      </p:grpSp>
      <p:grpSp>
        <p:nvGrpSpPr>
          <p:cNvPr id="10" name="Group 82"/>
          <p:cNvGrpSpPr>
            <a:grpSpLocks/>
          </p:cNvGrpSpPr>
          <p:nvPr/>
        </p:nvGrpSpPr>
        <p:grpSpPr bwMode="auto">
          <a:xfrm>
            <a:off x="2892425" y="1127125"/>
            <a:ext cx="4648200" cy="2378075"/>
            <a:chOff x="2016" y="710"/>
            <a:chExt cx="2928" cy="1498"/>
          </a:xfrm>
        </p:grpSpPr>
        <p:sp>
          <p:nvSpPr>
            <p:cNvPr id="57373" name="Line 83"/>
            <p:cNvSpPr>
              <a:spLocks noChangeShapeType="1"/>
            </p:cNvSpPr>
            <p:nvPr/>
          </p:nvSpPr>
          <p:spPr bwMode="auto">
            <a:xfrm flipH="1">
              <a:off x="2832" y="864"/>
              <a:ext cx="0" cy="816"/>
            </a:xfrm>
            <a:prstGeom prst="line">
              <a:avLst/>
            </a:prstGeom>
            <a:noFill/>
            <a:ln w="25400">
              <a:solidFill>
                <a:srgbClr val="FF6600"/>
              </a:solidFill>
              <a:round/>
              <a:headEnd type="none" w="sm" len="sm"/>
              <a:tailEnd type="triangle" w="med" len="med"/>
            </a:ln>
          </p:spPr>
          <p:txBody>
            <a:bodyPr wrap="none" anchor="ctr"/>
            <a:lstStyle/>
            <a:p>
              <a:endParaRPr lang="en-US"/>
            </a:p>
          </p:txBody>
        </p:sp>
        <p:grpSp>
          <p:nvGrpSpPr>
            <p:cNvPr id="11" name="Group 84"/>
            <p:cNvGrpSpPr>
              <a:grpSpLocks/>
            </p:cNvGrpSpPr>
            <p:nvPr/>
          </p:nvGrpSpPr>
          <p:grpSpPr bwMode="auto">
            <a:xfrm>
              <a:off x="2016" y="710"/>
              <a:ext cx="2928" cy="1498"/>
              <a:chOff x="2016" y="710"/>
              <a:chExt cx="2928" cy="1498"/>
            </a:xfrm>
          </p:grpSpPr>
          <p:sp>
            <p:nvSpPr>
              <p:cNvPr id="57375" name="Text Box 85"/>
              <p:cNvSpPr txBox="1">
                <a:spLocks noChangeArrowheads="1"/>
              </p:cNvSpPr>
              <p:nvPr/>
            </p:nvSpPr>
            <p:spPr bwMode="auto">
              <a:xfrm>
                <a:off x="2016" y="1920"/>
                <a:ext cx="528" cy="288"/>
              </a:xfrm>
              <a:prstGeom prst="rect">
                <a:avLst/>
              </a:prstGeom>
              <a:noFill/>
              <a:ln w="9525">
                <a:noFill/>
                <a:miter lim="800000"/>
                <a:headEnd/>
                <a:tailEnd/>
              </a:ln>
            </p:spPr>
            <p:txBody>
              <a:bodyPr>
                <a:spAutoFit/>
              </a:bodyPr>
              <a:lstStyle/>
              <a:p>
                <a:pPr eaLnBrk="0" hangingPunct="0">
                  <a:spcBef>
                    <a:spcPct val="50000"/>
                  </a:spcBef>
                </a:pPr>
                <a:r>
                  <a:rPr lang="en-US" sz="1200" b="1">
                    <a:latin typeface="Arial" pitchFamily="34" charset="0"/>
                  </a:rPr>
                  <a:t>SYNC Control</a:t>
                </a:r>
              </a:p>
            </p:txBody>
          </p:sp>
          <p:sp>
            <p:nvSpPr>
              <p:cNvPr id="57376" name="Line 86"/>
              <p:cNvSpPr>
                <a:spLocks noChangeShapeType="1"/>
              </p:cNvSpPr>
              <p:nvPr/>
            </p:nvSpPr>
            <p:spPr bwMode="auto">
              <a:xfrm flipH="1">
                <a:off x="2112" y="1920"/>
                <a:ext cx="96" cy="0"/>
              </a:xfrm>
              <a:prstGeom prst="line">
                <a:avLst/>
              </a:prstGeom>
              <a:noFill/>
              <a:ln w="25400">
                <a:solidFill>
                  <a:srgbClr val="FF6600"/>
                </a:solidFill>
                <a:round/>
                <a:headEnd/>
                <a:tailEnd type="none" w="sm" len="sm"/>
              </a:ln>
            </p:spPr>
            <p:txBody>
              <a:bodyPr wrap="none" anchor="ctr"/>
              <a:lstStyle/>
              <a:p>
                <a:endParaRPr lang="en-US"/>
              </a:p>
            </p:txBody>
          </p:sp>
          <p:sp>
            <p:nvSpPr>
              <p:cNvPr id="57377" name="Line 87"/>
              <p:cNvSpPr>
                <a:spLocks noChangeShapeType="1"/>
              </p:cNvSpPr>
              <p:nvPr/>
            </p:nvSpPr>
            <p:spPr bwMode="auto">
              <a:xfrm flipH="1">
                <a:off x="2016" y="768"/>
                <a:ext cx="0" cy="912"/>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7378" name="Line 88"/>
              <p:cNvSpPr>
                <a:spLocks noChangeShapeType="1"/>
              </p:cNvSpPr>
              <p:nvPr/>
            </p:nvSpPr>
            <p:spPr bwMode="auto">
              <a:xfrm flipH="1">
                <a:off x="2016" y="768"/>
                <a:ext cx="1056" cy="0"/>
              </a:xfrm>
              <a:prstGeom prst="line">
                <a:avLst/>
              </a:prstGeom>
              <a:noFill/>
              <a:ln w="25400">
                <a:solidFill>
                  <a:srgbClr val="FF6600"/>
                </a:solidFill>
                <a:round/>
                <a:headEnd/>
                <a:tailEnd type="none" w="sm" len="sm"/>
              </a:ln>
            </p:spPr>
            <p:txBody>
              <a:bodyPr wrap="none" anchor="ctr"/>
              <a:lstStyle/>
              <a:p>
                <a:endParaRPr lang="en-US"/>
              </a:p>
            </p:txBody>
          </p:sp>
          <p:sp>
            <p:nvSpPr>
              <p:cNvPr id="57379" name="Line 89"/>
              <p:cNvSpPr>
                <a:spLocks noChangeShapeType="1"/>
              </p:cNvSpPr>
              <p:nvPr/>
            </p:nvSpPr>
            <p:spPr bwMode="auto">
              <a:xfrm flipH="1">
                <a:off x="4944" y="768"/>
                <a:ext cx="0" cy="912"/>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7380" name="Line 90"/>
              <p:cNvSpPr>
                <a:spLocks noChangeShapeType="1"/>
              </p:cNvSpPr>
              <p:nvPr/>
            </p:nvSpPr>
            <p:spPr bwMode="auto">
              <a:xfrm flipH="1">
                <a:off x="4080" y="768"/>
                <a:ext cx="864" cy="0"/>
              </a:xfrm>
              <a:prstGeom prst="line">
                <a:avLst/>
              </a:prstGeom>
              <a:noFill/>
              <a:ln w="25400">
                <a:solidFill>
                  <a:srgbClr val="FF6600"/>
                </a:solidFill>
                <a:round/>
                <a:headEnd/>
                <a:tailEnd type="none" w="sm" len="sm"/>
              </a:ln>
            </p:spPr>
            <p:txBody>
              <a:bodyPr wrap="none" anchor="ctr"/>
              <a:lstStyle/>
              <a:p>
                <a:endParaRPr lang="en-US"/>
              </a:p>
            </p:txBody>
          </p:sp>
          <p:sp>
            <p:nvSpPr>
              <p:cNvPr id="57381" name="Line 91"/>
              <p:cNvSpPr>
                <a:spLocks noChangeShapeType="1"/>
              </p:cNvSpPr>
              <p:nvPr/>
            </p:nvSpPr>
            <p:spPr bwMode="auto">
              <a:xfrm flipH="1">
                <a:off x="2832" y="864"/>
                <a:ext cx="1296" cy="0"/>
              </a:xfrm>
              <a:prstGeom prst="line">
                <a:avLst/>
              </a:prstGeom>
              <a:noFill/>
              <a:ln w="25400">
                <a:solidFill>
                  <a:srgbClr val="FF6600"/>
                </a:solidFill>
                <a:round/>
                <a:headEnd/>
                <a:tailEnd type="none" w="sm" len="sm"/>
              </a:ln>
            </p:spPr>
            <p:txBody>
              <a:bodyPr wrap="none" anchor="ctr"/>
              <a:lstStyle/>
              <a:p>
                <a:endParaRPr lang="en-US"/>
              </a:p>
            </p:txBody>
          </p:sp>
          <p:sp>
            <p:nvSpPr>
              <p:cNvPr id="57382" name="Line 92"/>
              <p:cNvSpPr>
                <a:spLocks noChangeShapeType="1"/>
              </p:cNvSpPr>
              <p:nvPr/>
            </p:nvSpPr>
            <p:spPr bwMode="auto">
              <a:xfrm>
                <a:off x="4128" y="864"/>
                <a:ext cx="0" cy="816"/>
              </a:xfrm>
              <a:prstGeom prst="line">
                <a:avLst/>
              </a:prstGeom>
              <a:noFill/>
              <a:ln w="25400">
                <a:solidFill>
                  <a:srgbClr val="FF6600"/>
                </a:solidFill>
                <a:round/>
                <a:headEnd type="none" w="sm" len="sm"/>
                <a:tailEnd type="triangle" w="med" len="med"/>
              </a:ln>
            </p:spPr>
            <p:txBody>
              <a:bodyPr wrap="none" anchor="ctr"/>
              <a:lstStyle/>
              <a:p>
                <a:endParaRPr lang="en-US"/>
              </a:p>
            </p:txBody>
          </p:sp>
          <p:sp>
            <p:nvSpPr>
              <p:cNvPr id="57383" name="Rectangle 93"/>
              <p:cNvSpPr>
                <a:spLocks noChangeArrowheads="1"/>
              </p:cNvSpPr>
              <p:nvPr/>
            </p:nvSpPr>
            <p:spPr bwMode="auto">
              <a:xfrm>
                <a:off x="2880" y="710"/>
                <a:ext cx="1200" cy="202"/>
              </a:xfrm>
              <a:prstGeom prst="rect">
                <a:avLst/>
              </a:prstGeom>
              <a:solidFill>
                <a:srgbClr val="FF9900"/>
              </a:solidFill>
              <a:ln w="12700">
                <a:solidFill>
                  <a:schemeClr val="bg2"/>
                </a:solidFill>
                <a:miter lim="800000"/>
                <a:headEnd/>
                <a:tailEnd/>
              </a:ln>
            </p:spPr>
            <p:txBody>
              <a:bodyPr lIns="92075" tIns="46038" rIns="92075" bIns="46038">
                <a:spAutoFit/>
              </a:bodyPr>
              <a:lstStyle/>
              <a:p>
                <a:pPr eaLnBrk="0" hangingPunct="0">
                  <a:lnSpc>
                    <a:spcPct val="88000"/>
                  </a:lnSpc>
                </a:pPr>
                <a:r>
                  <a:rPr lang="en-US" b="1">
                    <a:latin typeface="Arial" pitchFamily="34" charset="0"/>
                  </a:rPr>
                  <a:t>SYNC100</a:t>
                </a:r>
              </a:p>
            </p:txBody>
          </p:sp>
          <p:sp>
            <p:nvSpPr>
              <p:cNvPr id="57384" name="Line 94"/>
              <p:cNvSpPr>
                <a:spLocks noChangeShapeType="1"/>
              </p:cNvSpPr>
              <p:nvPr/>
            </p:nvSpPr>
            <p:spPr bwMode="auto">
              <a:xfrm flipH="1">
                <a:off x="2208" y="1008"/>
                <a:ext cx="0" cy="912"/>
              </a:xfrm>
              <a:prstGeom prst="line">
                <a:avLst/>
              </a:prstGeom>
              <a:noFill/>
              <a:ln w="25400">
                <a:solidFill>
                  <a:srgbClr val="FF6600"/>
                </a:solidFill>
                <a:round/>
                <a:headEnd type="none" w="sm" len="sm"/>
                <a:tailEnd/>
              </a:ln>
            </p:spPr>
            <p:txBody>
              <a:bodyPr wrap="none" anchor="ctr"/>
              <a:lstStyle/>
              <a:p>
                <a:endParaRPr lang="en-US"/>
              </a:p>
            </p:txBody>
          </p:sp>
          <p:sp>
            <p:nvSpPr>
              <p:cNvPr id="57385" name="Line 95"/>
              <p:cNvSpPr>
                <a:spLocks noChangeShapeType="1"/>
              </p:cNvSpPr>
              <p:nvPr/>
            </p:nvSpPr>
            <p:spPr bwMode="auto">
              <a:xfrm flipH="1">
                <a:off x="2208" y="1008"/>
                <a:ext cx="1248" cy="0"/>
              </a:xfrm>
              <a:prstGeom prst="line">
                <a:avLst/>
              </a:prstGeom>
              <a:noFill/>
              <a:ln w="25400">
                <a:solidFill>
                  <a:srgbClr val="FF6600"/>
                </a:solidFill>
                <a:round/>
                <a:headEnd/>
                <a:tailEnd type="none" w="sm" len="sm"/>
              </a:ln>
            </p:spPr>
            <p:txBody>
              <a:bodyPr wrap="none" anchor="ctr"/>
              <a:lstStyle/>
              <a:p>
                <a:endParaRPr lang="en-US"/>
              </a:p>
            </p:txBody>
          </p:sp>
          <p:sp>
            <p:nvSpPr>
              <p:cNvPr id="57386" name="Line 96"/>
              <p:cNvSpPr>
                <a:spLocks noChangeShapeType="1"/>
              </p:cNvSpPr>
              <p:nvPr/>
            </p:nvSpPr>
            <p:spPr bwMode="auto">
              <a:xfrm flipH="1">
                <a:off x="3456" y="912"/>
                <a:ext cx="0" cy="96"/>
              </a:xfrm>
              <a:prstGeom prst="line">
                <a:avLst/>
              </a:prstGeom>
              <a:noFill/>
              <a:ln w="25400">
                <a:solidFill>
                  <a:srgbClr val="FF6600"/>
                </a:solidFill>
                <a:round/>
                <a:headEnd type="stealth" w="lg" len="med"/>
                <a:tailEnd type="none" w="lg" len="med"/>
              </a:ln>
            </p:spPr>
            <p:txBody>
              <a:bodyPr wrap="none" anchor="ctr"/>
              <a:lstStyle/>
              <a:p>
                <a:endParaRPr 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1024012"/>
                                        </p:tgtEl>
                                        <p:attrNameLst>
                                          <p:attrName>style.opacity</p:attrName>
                                        </p:attrNameLst>
                                      </p:cBhvr>
                                      <p:to>
                                        <p:strVal val="0.25"/>
                                      </p:to>
                                    </p:set>
                                    <p:animEffect filter="image" prLst="opacity: 0.25">
                                      <p:cBhvr rctx="IE">
                                        <p:cTn id="7" dur="indefinite"/>
                                        <p:tgtEl>
                                          <p:spTgt spid="1024012"/>
                                        </p:tgtEl>
                                      </p:cBhvr>
                                    </p:animEffec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25"/>
                                      </p:to>
                                    </p:set>
                                    <p:animEffect filter="image" prLst="opacity: 0.25">
                                      <p:cBhvr rctx="IE">
                                        <p:cTn id="10" dur="indefinite"/>
                                        <p:tgtEl>
                                          <p:spTgt spid="5"/>
                                        </p:tgtEl>
                                      </p:cBhvr>
                                    </p:animEffect>
                                  </p:childTnLst>
                                </p:cTn>
                              </p:par>
                              <p:par>
                                <p:cTn id="11" presetID="9" presetClass="emph" presetSubtype="0" grpId="0" nodeType="withEffect">
                                  <p:stCondLst>
                                    <p:cond delay="0"/>
                                  </p:stCondLst>
                                  <p:childTnLst>
                                    <p:set>
                                      <p:cBhvr rctx="PPT">
                                        <p:cTn id="12" dur="indefinite"/>
                                        <p:tgtEl>
                                          <p:spTgt spid="1024053"/>
                                        </p:tgtEl>
                                        <p:attrNameLst>
                                          <p:attrName>style.opacity</p:attrName>
                                        </p:attrNameLst>
                                      </p:cBhvr>
                                      <p:to>
                                        <p:strVal val="0.25"/>
                                      </p:to>
                                    </p:set>
                                    <p:animEffect filter="image" prLst="opacity: 0.25">
                                      <p:cBhvr rctx="IE">
                                        <p:cTn id="13" dur="indefinite"/>
                                        <p:tgtEl>
                                          <p:spTgt spid="1024053"/>
                                        </p:tgtEl>
                                      </p:cBhvr>
                                    </p:animEffect>
                                  </p:childTnLst>
                                </p:cTn>
                              </p:par>
                              <p:par>
                                <p:cTn id="14" presetID="9" presetClass="emph" presetSubtype="0" nodeType="withEffect">
                                  <p:stCondLst>
                                    <p:cond delay="0"/>
                                  </p:stCondLst>
                                  <p:childTnLst>
                                    <p:set>
                                      <p:cBhvr rctx="PPT">
                                        <p:cTn id="15" dur="indefinite"/>
                                        <p:tgtEl>
                                          <p:spTgt spid="4"/>
                                        </p:tgtEl>
                                        <p:attrNameLst>
                                          <p:attrName>style.opacity</p:attrName>
                                        </p:attrNameLst>
                                      </p:cBhvr>
                                      <p:to>
                                        <p:strVal val="0.25"/>
                                      </p:to>
                                    </p:set>
                                    <p:animEffect filter="image" prLst="opacity: 0.25">
                                      <p:cBhvr rctx="IE">
                                        <p:cTn id="16" dur="indefinite"/>
                                        <p:tgtEl>
                                          <p:spTgt spid="4"/>
                                        </p:tgtEl>
                                      </p:cBhvr>
                                    </p:animEffect>
                                  </p:childTnLst>
                                </p:cTn>
                              </p:par>
                              <p:par>
                                <p:cTn id="17" presetID="9" presetClass="emph" presetSubtype="0" grpId="0" nodeType="withEffect">
                                  <p:stCondLst>
                                    <p:cond delay="0"/>
                                  </p:stCondLst>
                                  <p:childTnLst>
                                    <p:set>
                                      <p:cBhvr rctx="PPT">
                                        <p:cTn id="18" dur="indefinite"/>
                                        <p:tgtEl>
                                          <p:spTgt spid="1024003"/>
                                        </p:tgtEl>
                                        <p:attrNameLst>
                                          <p:attrName>style.opacity</p:attrName>
                                        </p:attrNameLst>
                                      </p:cBhvr>
                                      <p:to>
                                        <p:strVal val="0.25"/>
                                      </p:to>
                                    </p:set>
                                    <p:animEffect filter="image" prLst="opacity: 0.25">
                                      <p:cBhvr rctx="IE">
                                        <p:cTn id="19" dur="indefinite"/>
                                        <p:tgtEl>
                                          <p:spTgt spid="1024003"/>
                                        </p:tgtEl>
                                      </p:cBhvr>
                                    </p:animEffect>
                                  </p:childTnLst>
                                </p:cTn>
                              </p:par>
                              <p:par>
                                <p:cTn id="20" presetID="9" presetClass="emph" presetSubtype="0" grpId="0" nodeType="withEffect">
                                  <p:stCondLst>
                                    <p:cond delay="0"/>
                                  </p:stCondLst>
                                  <p:childTnLst>
                                    <p:set>
                                      <p:cBhvr rctx="PPT">
                                        <p:cTn id="21" dur="indefinite"/>
                                        <p:tgtEl>
                                          <p:spTgt spid="1024002"/>
                                        </p:tgtEl>
                                        <p:attrNameLst>
                                          <p:attrName>style.opacity</p:attrName>
                                        </p:attrNameLst>
                                      </p:cBhvr>
                                      <p:to>
                                        <p:strVal val="0.25"/>
                                      </p:to>
                                    </p:set>
                                    <p:animEffect filter="image" prLst="opacity: 0.25">
                                      <p:cBhvr rctx="IE">
                                        <p:cTn id="22" dur="indefinite"/>
                                        <p:tgtEl>
                                          <p:spTgt spid="1024002"/>
                                        </p:tgtEl>
                                      </p:cBhvr>
                                    </p:animEffect>
                                  </p:childTnLst>
                                </p:cTn>
                              </p:par>
                              <p:par>
                                <p:cTn id="23" presetID="9" presetClass="emph" presetSubtype="0" grpId="0" nodeType="withEffect">
                                  <p:stCondLst>
                                    <p:cond delay="0"/>
                                  </p:stCondLst>
                                  <p:childTnLst>
                                    <p:set>
                                      <p:cBhvr rctx="PPT">
                                        <p:cTn id="24" dur="indefinite"/>
                                        <p:tgtEl>
                                          <p:spTgt spid="1024009"/>
                                        </p:tgtEl>
                                        <p:attrNameLst>
                                          <p:attrName>style.opacity</p:attrName>
                                        </p:attrNameLst>
                                      </p:cBhvr>
                                      <p:to>
                                        <p:strVal val="0.25"/>
                                      </p:to>
                                    </p:set>
                                    <p:animEffect filter="image" prLst="opacity: 0.25">
                                      <p:cBhvr rctx="IE">
                                        <p:cTn id="25" dur="indefinite"/>
                                        <p:tgtEl>
                                          <p:spTgt spid="1024009"/>
                                        </p:tgtEl>
                                      </p:cBhvr>
                                    </p:animEffect>
                                  </p:childTnLst>
                                </p:cTn>
                              </p:par>
                              <p:par>
                                <p:cTn id="26" presetID="9" presetClass="emph" presetSubtype="0" nodeType="withEffect">
                                  <p:stCondLst>
                                    <p:cond delay="0"/>
                                  </p:stCondLst>
                                  <p:childTnLst>
                                    <p:set>
                                      <p:cBhvr rctx="PPT">
                                        <p:cTn id="27" dur="indefinite"/>
                                        <p:tgtEl>
                                          <p:spTgt spid="9"/>
                                        </p:tgtEl>
                                        <p:attrNameLst>
                                          <p:attrName>style.opacity</p:attrName>
                                        </p:attrNameLst>
                                      </p:cBhvr>
                                      <p:to>
                                        <p:strVal val="0.25"/>
                                      </p:to>
                                    </p:set>
                                    <p:animEffect filter="image" prLst="opacity: 0.25">
                                      <p:cBhvr rctx="IE">
                                        <p:cTn id="28" dur="indefinite"/>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9" presetClass="emph" presetSubtype="0" nodeType="withEffect">
                                  <p:stCondLst>
                                    <p:cond delay="0"/>
                                  </p:stCondLst>
                                  <p:childTnLst>
                                    <p:set>
                                      <p:cBhvr rctx="PPT">
                                        <p:cTn id="34" dur="indefinite"/>
                                        <p:tgtEl>
                                          <p:spTgt spid="10"/>
                                        </p:tgtEl>
                                        <p:attrNameLst>
                                          <p:attrName>style.opacity</p:attrName>
                                        </p:attrNameLst>
                                      </p:cBhvr>
                                      <p:to>
                                        <p:strVal val="0.25"/>
                                      </p:to>
                                    </p:set>
                                    <p:animEffect filter="image" prLst="opacity: 0.25">
                                      <p:cBhvr rctx="IE">
                                        <p:cTn id="35" dur="indefinite"/>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2" grpId="0" animBg="1"/>
      <p:bldP spid="1024003" grpId="0"/>
      <p:bldP spid="1024009" grpId="0" animBg="1"/>
      <p:bldP spid="1024012" grpId="0"/>
      <p:bldP spid="102405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838200"/>
            <a:ext cx="8077200" cy="823913"/>
          </a:xfrm>
        </p:spPr>
        <p:txBody>
          <a:bodyPr/>
          <a:lstStyle/>
          <a:p>
            <a:r>
              <a:rPr lang="en-US" smtClean="0"/>
              <a:t>Differential Star Triggers</a:t>
            </a:r>
          </a:p>
        </p:txBody>
      </p:sp>
      <p:sp>
        <p:nvSpPr>
          <p:cNvPr id="58371" name="Rectangle 3"/>
          <p:cNvSpPr>
            <a:spLocks noGrp="1" noChangeArrowheads="1"/>
          </p:cNvSpPr>
          <p:nvPr>
            <p:ph idx="1"/>
          </p:nvPr>
        </p:nvSpPr>
        <p:spPr>
          <a:xfrm>
            <a:off x="457200" y="1981200"/>
            <a:ext cx="8229600" cy="4525963"/>
          </a:xfrm>
        </p:spPr>
        <p:txBody>
          <a:bodyPr/>
          <a:lstStyle/>
          <a:p>
            <a:r>
              <a:rPr lang="en-US" smtClean="0"/>
              <a:t>PXIe_DSTARA, PXIe_DSTARB, PXIe_DSTARC</a:t>
            </a:r>
          </a:p>
          <a:p>
            <a:r>
              <a:rPr lang="en-US" smtClean="0"/>
              <a:t>Matched length to minimize skew</a:t>
            </a:r>
          </a:p>
          <a:p>
            <a:r>
              <a:rPr lang="en-US" smtClean="0"/>
              <a:t>Differential, point-to-point connections </a:t>
            </a:r>
          </a:p>
          <a:p>
            <a:r>
              <a:rPr lang="en-US" smtClean="0"/>
              <a:t>Connect PXIe peripheral slots and System Timing slot</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ChangeArrowheads="1"/>
          </p:cNvSpPr>
          <p:nvPr/>
        </p:nvSpPr>
        <p:spPr bwMode="auto">
          <a:xfrm>
            <a:off x="1406525" y="2514600"/>
            <a:ext cx="6332538" cy="641350"/>
          </a:xfrm>
          <a:prstGeom prst="rect">
            <a:avLst/>
          </a:prstGeom>
          <a:noFill/>
          <a:ln w="9525">
            <a:noFill/>
            <a:miter lim="800000"/>
            <a:headEnd/>
            <a:tailEnd/>
          </a:ln>
        </p:spPr>
        <p:txBody>
          <a:bodyPr wrap="none">
            <a:spAutoFit/>
          </a:bodyPr>
          <a:lstStyle/>
          <a:p>
            <a:pPr eaLnBrk="0" hangingPunct="0"/>
            <a:r>
              <a:rPr lang="en-US" sz="3600" b="1">
                <a:solidFill>
                  <a:srgbClr val="006699"/>
                </a:solidFill>
                <a:latin typeface="Arial" pitchFamily="34" charset="0"/>
              </a:rPr>
              <a:t>PXI Express Implementation</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srcRect/>
          <a:stretch>
            <a:fillRect/>
          </a:stretch>
        </p:blipFill>
        <p:spPr bwMode="auto">
          <a:xfrm>
            <a:off x="1066800" y="1447800"/>
            <a:ext cx="7391400" cy="4649788"/>
          </a:xfrm>
          <a:prstGeom prst="rect">
            <a:avLst/>
          </a:prstGeom>
          <a:noFill/>
          <a:ln w="9525">
            <a:noFill/>
            <a:miter lim="800000"/>
            <a:headEnd/>
            <a:tailEnd/>
          </a:ln>
        </p:spPr>
      </p:pic>
      <p:sp>
        <p:nvSpPr>
          <p:cNvPr id="60419" name="Rectangle 3"/>
          <p:cNvSpPr>
            <a:spLocks noGrp="1" noChangeArrowheads="1"/>
          </p:cNvSpPr>
          <p:nvPr>
            <p:ph type="title"/>
          </p:nvPr>
        </p:nvSpPr>
        <p:spPr>
          <a:xfrm>
            <a:off x="76200" y="609600"/>
            <a:ext cx="9372600" cy="1066800"/>
          </a:xfrm>
        </p:spPr>
        <p:txBody>
          <a:bodyPr/>
          <a:lstStyle/>
          <a:p>
            <a:r>
              <a:rPr lang="en-US" smtClean="0"/>
              <a:t>PXI Express Chassis</a:t>
            </a:r>
          </a:p>
        </p:txBody>
      </p:sp>
      <p:sp>
        <p:nvSpPr>
          <p:cNvPr id="1032196" name="Rectangle 4"/>
          <p:cNvSpPr>
            <a:spLocks noChangeArrowheads="1"/>
          </p:cNvSpPr>
          <p:nvPr/>
        </p:nvSpPr>
        <p:spPr bwMode="auto">
          <a:xfrm>
            <a:off x="1371600" y="2101850"/>
            <a:ext cx="6477000" cy="609600"/>
          </a:xfrm>
          <a:prstGeom prst="rect">
            <a:avLst/>
          </a:prstGeom>
          <a:solidFill>
            <a:schemeClr val="hlink">
              <a:alpha val="30196"/>
            </a:schemeClr>
          </a:solidFill>
          <a:ln w="25400">
            <a:solidFill>
              <a:schemeClr val="hlink"/>
            </a:solidFill>
            <a:miter lim="800000"/>
            <a:headEnd/>
            <a:tailEnd/>
          </a:ln>
        </p:spPr>
        <p:txBody>
          <a:bodyPr wrap="none" anchor="ctr"/>
          <a:lstStyle/>
          <a:p>
            <a:endParaRPr lang="en-US"/>
          </a:p>
        </p:txBody>
      </p:sp>
      <p:sp>
        <p:nvSpPr>
          <p:cNvPr id="1032197" name="Rectangle 5"/>
          <p:cNvSpPr>
            <a:spLocks noChangeArrowheads="1"/>
          </p:cNvSpPr>
          <p:nvPr/>
        </p:nvSpPr>
        <p:spPr bwMode="auto">
          <a:xfrm>
            <a:off x="3276600" y="2727325"/>
            <a:ext cx="2667000" cy="838200"/>
          </a:xfrm>
          <a:prstGeom prst="rect">
            <a:avLst/>
          </a:prstGeom>
          <a:solidFill>
            <a:schemeClr val="tx2">
              <a:alpha val="30196"/>
            </a:schemeClr>
          </a:solidFill>
          <a:ln w="25400">
            <a:solidFill>
              <a:schemeClr val="tx2"/>
            </a:solidFill>
            <a:miter lim="800000"/>
            <a:headEnd/>
            <a:tailEnd/>
          </a:ln>
        </p:spPr>
        <p:txBody>
          <a:bodyPr wrap="none" anchor="ctr"/>
          <a:lstStyle/>
          <a:p>
            <a:endParaRPr lang="en-US"/>
          </a:p>
        </p:txBody>
      </p:sp>
      <p:grpSp>
        <p:nvGrpSpPr>
          <p:cNvPr id="2" name="Group 6"/>
          <p:cNvGrpSpPr>
            <a:grpSpLocks/>
          </p:cNvGrpSpPr>
          <p:nvPr/>
        </p:nvGrpSpPr>
        <p:grpSpPr bwMode="auto">
          <a:xfrm>
            <a:off x="2590800" y="3581400"/>
            <a:ext cx="5257800" cy="1752600"/>
            <a:chOff x="1632" y="2016"/>
            <a:chExt cx="3312" cy="1104"/>
          </a:xfrm>
        </p:grpSpPr>
        <p:sp>
          <p:nvSpPr>
            <p:cNvPr id="60423" name="Rectangle 7"/>
            <p:cNvSpPr>
              <a:spLocks noChangeArrowheads="1"/>
            </p:cNvSpPr>
            <p:nvPr/>
          </p:nvSpPr>
          <p:spPr bwMode="auto">
            <a:xfrm>
              <a:off x="3216" y="2016"/>
              <a:ext cx="1728" cy="1104"/>
            </a:xfrm>
            <a:prstGeom prst="rect">
              <a:avLst/>
            </a:prstGeom>
            <a:solidFill>
              <a:schemeClr val="hlink">
                <a:alpha val="30196"/>
              </a:schemeClr>
            </a:solidFill>
            <a:ln w="25400">
              <a:solidFill>
                <a:schemeClr val="hlink"/>
              </a:solidFill>
              <a:miter lim="800000"/>
              <a:headEnd/>
              <a:tailEnd/>
            </a:ln>
          </p:spPr>
          <p:txBody>
            <a:bodyPr wrap="none" anchor="ctr"/>
            <a:lstStyle/>
            <a:p>
              <a:endParaRPr lang="en-US"/>
            </a:p>
          </p:txBody>
        </p:sp>
        <p:sp>
          <p:nvSpPr>
            <p:cNvPr id="60424" name="Rectangle 8"/>
            <p:cNvSpPr>
              <a:spLocks noChangeArrowheads="1"/>
            </p:cNvSpPr>
            <p:nvPr/>
          </p:nvSpPr>
          <p:spPr bwMode="auto">
            <a:xfrm>
              <a:off x="1632" y="2016"/>
              <a:ext cx="912" cy="1104"/>
            </a:xfrm>
            <a:prstGeom prst="rect">
              <a:avLst/>
            </a:prstGeom>
            <a:solidFill>
              <a:schemeClr val="hlink">
                <a:alpha val="30196"/>
              </a:schemeClr>
            </a:solidFill>
            <a:ln w="25400">
              <a:solidFill>
                <a:schemeClr val="hlink"/>
              </a:solidFill>
              <a:miter lim="800000"/>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2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032196"/>
                                        </p:tgtEl>
                                      </p:cBhvr>
                                    </p:animEffect>
                                    <p:set>
                                      <p:cBhvr>
                                        <p:cTn id="11" dur="1" fill="hold">
                                          <p:stCondLst>
                                            <p:cond delay="499"/>
                                          </p:stCondLst>
                                        </p:cTn>
                                        <p:tgtEl>
                                          <p:spTgt spid="1032196"/>
                                        </p:tgtEl>
                                        <p:attrNameLst>
                                          <p:attrName>style.visibility</p:attrName>
                                        </p:attrNameLst>
                                      </p:cBhvr>
                                      <p:to>
                                        <p:strVal val="hidden"/>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032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196" grpId="0" animBg="1"/>
      <p:bldP spid="1032196" grpId="1" animBg="1"/>
      <p:bldP spid="103219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3" cstate="print"/>
          <a:srcRect/>
          <a:stretch>
            <a:fillRect/>
          </a:stretch>
        </p:blipFill>
        <p:spPr bwMode="auto">
          <a:xfrm>
            <a:off x="1276350" y="1366838"/>
            <a:ext cx="7639050" cy="4805362"/>
          </a:xfrm>
          <a:prstGeom prst="rect">
            <a:avLst/>
          </a:prstGeom>
          <a:noFill/>
          <a:ln w="9525">
            <a:noFill/>
            <a:miter lim="800000"/>
            <a:headEnd/>
            <a:tailEnd/>
          </a:ln>
        </p:spPr>
      </p:pic>
      <p:sp>
        <p:nvSpPr>
          <p:cNvPr id="61443" name="Rectangle 3"/>
          <p:cNvSpPr>
            <a:spLocks noGrp="1" noChangeArrowheads="1"/>
          </p:cNvSpPr>
          <p:nvPr>
            <p:ph type="title"/>
          </p:nvPr>
        </p:nvSpPr>
        <p:spPr>
          <a:xfrm>
            <a:off x="76200" y="228600"/>
            <a:ext cx="9372600" cy="1066800"/>
          </a:xfrm>
        </p:spPr>
        <p:txBody>
          <a:bodyPr/>
          <a:lstStyle/>
          <a:p>
            <a:r>
              <a:rPr lang="en-US" smtClean="0"/>
              <a:t>PXI Express System Controller Slot</a:t>
            </a:r>
          </a:p>
        </p:txBody>
      </p:sp>
      <p:sp>
        <p:nvSpPr>
          <p:cNvPr id="1034244" name="Rectangle 4"/>
          <p:cNvSpPr>
            <a:spLocks noChangeArrowheads="1"/>
          </p:cNvSpPr>
          <p:nvPr/>
        </p:nvSpPr>
        <p:spPr bwMode="auto">
          <a:xfrm>
            <a:off x="2590800" y="1366838"/>
            <a:ext cx="6086475" cy="4724400"/>
          </a:xfrm>
          <a:prstGeom prst="rect">
            <a:avLst/>
          </a:prstGeom>
          <a:solidFill>
            <a:schemeClr val="tx2">
              <a:lumMod val="50000"/>
              <a:lumOff val="50000"/>
              <a:alpha val="87000"/>
            </a:schemeClr>
          </a:solidFill>
          <a:ln w="9525">
            <a:noFill/>
            <a:miter lim="800000"/>
            <a:headEnd type="none" w="sm" len="sm"/>
            <a:tailEnd type="none" w="sm" len="sm"/>
          </a:ln>
          <a:effectLst/>
        </p:spPr>
        <p:txBody>
          <a:bodyPr anchor="ctr">
            <a:spAutoFit/>
          </a:bodyPr>
          <a:lstStyle/>
          <a:p>
            <a:pPr>
              <a:defRPr/>
            </a:pPr>
            <a:endParaRPr lang="en-US"/>
          </a:p>
        </p:txBody>
      </p:sp>
      <p:sp>
        <p:nvSpPr>
          <p:cNvPr id="61445" name="Rectangle 5"/>
          <p:cNvSpPr>
            <a:spLocks noChangeArrowheads="1"/>
          </p:cNvSpPr>
          <p:nvPr/>
        </p:nvSpPr>
        <p:spPr bwMode="auto">
          <a:xfrm>
            <a:off x="981075" y="1366838"/>
            <a:ext cx="533400" cy="4724400"/>
          </a:xfrm>
          <a:prstGeom prst="rect">
            <a:avLst/>
          </a:prstGeom>
          <a:solidFill>
            <a:schemeClr val="bg2">
              <a:alpha val="87057"/>
            </a:schemeClr>
          </a:solidFill>
          <a:ln w="9525">
            <a:noFill/>
            <a:miter lim="800000"/>
            <a:headEnd type="none" w="sm" len="sm"/>
            <a:tailEnd type="none" w="sm" len="sm"/>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System-Controller"/>
          <p:cNvPicPr>
            <a:picLocks noChangeAspect="1" noChangeArrowheads="1"/>
          </p:cNvPicPr>
          <p:nvPr/>
        </p:nvPicPr>
        <p:blipFill>
          <a:blip r:embed="rId3" cstate="print"/>
          <a:srcRect/>
          <a:stretch>
            <a:fillRect/>
          </a:stretch>
        </p:blipFill>
        <p:spPr bwMode="auto">
          <a:xfrm>
            <a:off x="914400" y="1676400"/>
            <a:ext cx="695325" cy="4095750"/>
          </a:xfrm>
          <a:prstGeom prst="rect">
            <a:avLst/>
          </a:prstGeom>
          <a:noFill/>
          <a:ln w="9525">
            <a:noFill/>
            <a:miter lim="800000"/>
            <a:headEnd/>
            <a:tailEnd/>
          </a:ln>
        </p:spPr>
      </p:pic>
      <p:sp>
        <p:nvSpPr>
          <p:cNvPr id="62467" name="Rectangle 3"/>
          <p:cNvSpPr>
            <a:spLocks noGrp="1" noChangeArrowheads="1"/>
          </p:cNvSpPr>
          <p:nvPr>
            <p:ph type="title"/>
          </p:nvPr>
        </p:nvSpPr>
        <p:spPr/>
        <p:txBody>
          <a:bodyPr/>
          <a:lstStyle/>
          <a:p>
            <a:r>
              <a:rPr lang="en-US" smtClean="0"/>
              <a:t>PXI Express System Controller Slot </a:t>
            </a:r>
          </a:p>
        </p:txBody>
      </p:sp>
      <p:sp>
        <p:nvSpPr>
          <p:cNvPr id="62468" name="Rectangle 4"/>
          <p:cNvSpPr>
            <a:spLocks noGrp="1" noChangeArrowheads="1"/>
          </p:cNvSpPr>
          <p:nvPr>
            <p:ph idx="1"/>
          </p:nvPr>
        </p:nvSpPr>
        <p:spPr>
          <a:xfrm>
            <a:off x="1752600" y="1600200"/>
            <a:ext cx="6705600" cy="4038600"/>
          </a:xfrm>
        </p:spPr>
        <p:txBody>
          <a:bodyPr/>
          <a:lstStyle/>
          <a:p>
            <a:r>
              <a:rPr lang="en-US" smtClean="0"/>
              <a:t>Accepts a PXI Express controller</a:t>
            </a:r>
          </a:p>
          <a:p>
            <a:r>
              <a:rPr lang="en-US" smtClean="0"/>
              <a:t>PCI Express Signaling</a:t>
            </a:r>
          </a:p>
          <a:p>
            <a:pPr lvl="1"/>
            <a:r>
              <a:rPr lang="en-US" smtClean="0"/>
              <a:t>Four-link: four x4</a:t>
            </a:r>
          </a:p>
          <a:p>
            <a:pPr lvl="1"/>
            <a:r>
              <a:rPr lang="en-US" smtClean="0"/>
              <a:t>Two-link: one x8, one x16</a:t>
            </a:r>
          </a:p>
          <a:p>
            <a:r>
              <a:rPr lang="en-US" smtClean="0"/>
              <a:t>PXI_Trig0..PXI_Trig7 connectivity</a:t>
            </a:r>
          </a:p>
          <a:p>
            <a:pPr>
              <a:buFontTx/>
              <a:buNone/>
            </a:pPr>
            <a:endParaRPr lang="en-US"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p:cNvPicPr>
            <a:picLocks noChangeAspect="1" noChangeArrowheads="1"/>
          </p:cNvPicPr>
          <p:nvPr/>
        </p:nvPicPr>
        <p:blipFill>
          <a:blip r:embed="rId3" cstate="print"/>
          <a:srcRect/>
          <a:stretch>
            <a:fillRect/>
          </a:stretch>
        </p:blipFill>
        <p:spPr bwMode="auto">
          <a:xfrm>
            <a:off x="1047750" y="1290638"/>
            <a:ext cx="7639050" cy="4805362"/>
          </a:xfrm>
          <a:prstGeom prst="rect">
            <a:avLst/>
          </a:prstGeom>
          <a:noFill/>
          <a:ln w="9525">
            <a:noFill/>
            <a:miter lim="800000"/>
            <a:headEnd/>
            <a:tailEnd/>
          </a:ln>
        </p:spPr>
      </p:pic>
      <p:sp>
        <p:nvSpPr>
          <p:cNvPr id="63491" name="Rectangle 3"/>
          <p:cNvSpPr>
            <a:spLocks noGrp="1" noChangeArrowheads="1"/>
          </p:cNvSpPr>
          <p:nvPr>
            <p:ph type="title"/>
          </p:nvPr>
        </p:nvSpPr>
        <p:spPr>
          <a:xfrm>
            <a:off x="76200" y="152400"/>
            <a:ext cx="9372600" cy="1066800"/>
          </a:xfrm>
        </p:spPr>
        <p:txBody>
          <a:bodyPr/>
          <a:lstStyle/>
          <a:p>
            <a:r>
              <a:rPr lang="en-US" smtClean="0"/>
              <a:t>PXI Slots</a:t>
            </a:r>
          </a:p>
        </p:txBody>
      </p:sp>
      <p:sp>
        <p:nvSpPr>
          <p:cNvPr id="63492" name="Rectangle 4"/>
          <p:cNvSpPr>
            <a:spLocks noChangeArrowheads="1"/>
          </p:cNvSpPr>
          <p:nvPr/>
        </p:nvSpPr>
        <p:spPr bwMode="auto">
          <a:xfrm>
            <a:off x="3190875" y="1290638"/>
            <a:ext cx="2590800" cy="4724400"/>
          </a:xfrm>
          <a:prstGeom prst="rect">
            <a:avLst/>
          </a:prstGeom>
          <a:solidFill>
            <a:schemeClr val="bg2">
              <a:alpha val="87057"/>
            </a:schemeClr>
          </a:solidFill>
          <a:ln w="9525">
            <a:noFill/>
            <a:miter lim="800000"/>
            <a:headEnd type="none" w="sm" len="sm"/>
            <a:tailEnd type="none" w="sm" len="sm"/>
          </a:ln>
        </p:spPr>
        <p:txBody>
          <a:bodyPr anchor="ctr">
            <a:spAutoFit/>
          </a:bodyPr>
          <a:lstStyle/>
          <a:p>
            <a:endParaRPr lang="en-US"/>
          </a:p>
        </p:txBody>
      </p:sp>
      <p:sp>
        <p:nvSpPr>
          <p:cNvPr id="63493" name="Rectangle 5"/>
          <p:cNvSpPr>
            <a:spLocks noChangeArrowheads="1"/>
          </p:cNvSpPr>
          <p:nvPr/>
        </p:nvSpPr>
        <p:spPr bwMode="auto">
          <a:xfrm>
            <a:off x="1101725" y="1290638"/>
            <a:ext cx="1447800" cy="4724400"/>
          </a:xfrm>
          <a:prstGeom prst="rect">
            <a:avLst/>
          </a:prstGeom>
          <a:solidFill>
            <a:schemeClr val="bg2">
              <a:alpha val="87057"/>
            </a:schemeClr>
          </a:solidFill>
          <a:ln w="9525">
            <a:noFill/>
            <a:miter lim="800000"/>
            <a:headEnd type="none" w="sm" len="sm"/>
            <a:tailEnd type="none" w="sm" len="sm"/>
          </a:ln>
        </p:spPr>
        <p:txBody>
          <a:bodyPr anchor="ctr">
            <a:spAutoFit/>
          </a:bodyPr>
          <a:lstStyle/>
          <a:p>
            <a:endParaRPr lang="en-US"/>
          </a:p>
        </p:txBody>
      </p:sp>
      <p:sp>
        <p:nvSpPr>
          <p:cNvPr id="63494" name="Rectangle 6"/>
          <p:cNvSpPr>
            <a:spLocks noChangeArrowheads="1"/>
          </p:cNvSpPr>
          <p:nvPr/>
        </p:nvSpPr>
        <p:spPr bwMode="auto">
          <a:xfrm>
            <a:off x="7762875" y="1290638"/>
            <a:ext cx="838200" cy="4724400"/>
          </a:xfrm>
          <a:prstGeom prst="rect">
            <a:avLst/>
          </a:prstGeom>
          <a:solidFill>
            <a:schemeClr val="bg2">
              <a:alpha val="87057"/>
            </a:schemeClr>
          </a:solidFill>
          <a:ln w="9525">
            <a:noFill/>
            <a:miter lim="800000"/>
            <a:headEnd type="none" w="sm" len="sm"/>
            <a:tailEnd type="none" w="sm" len="sm"/>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t>PXI Peripheral Slot </a:t>
            </a:r>
          </a:p>
        </p:txBody>
      </p:sp>
      <p:sp>
        <p:nvSpPr>
          <p:cNvPr id="64515" name="Rectangle 3"/>
          <p:cNvSpPr>
            <a:spLocks noGrp="1" noChangeArrowheads="1"/>
          </p:cNvSpPr>
          <p:nvPr>
            <p:ph idx="1"/>
          </p:nvPr>
        </p:nvSpPr>
        <p:spPr>
          <a:xfrm>
            <a:off x="1752600" y="1600200"/>
            <a:ext cx="6705600" cy="4038600"/>
          </a:xfrm>
        </p:spPr>
        <p:txBody>
          <a:bodyPr/>
          <a:lstStyle/>
          <a:p>
            <a:r>
              <a:rPr lang="en-US" smtClean="0"/>
              <a:t>Defined in the PXI-1 specification</a:t>
            </a:r>
          </a:p>
          <a:p>
            <a:r>
              <a:rPr lang="en-US" smtClean="0"/>
              <a:t>Provides 32-bit / 33MHz PCI signaling</a:t>
            </a:r>
          </a:p>
          <a:p>
            <a:r>
              <a:rPr lang="en-US" smtClean="0"/>
              <a:t>Provides All PXI-1 timing and triggering</a:t>
            </a:r>
          </a:p>
          <a:p>
            <a:pPr lvl="1"/>
            <a:r>
              <a:rPr lang="en-US" sz="2400" smtClean="0"/>
              <a:t>Point-to-point Star Trigger</a:t>
            </a:r>
          </a:p>
          <a:p>
            <a:pPr lvl="1"/>
            <a:r>
              <a:rPr lang="en-US" sz="2400" smtClean="0"/>
              <a:t>PXI Trigger bus</a:t>
            </a:r>
          </a:p>
          <a:p>
            <a:pPr lvl="1"/>
            <a:r>
              <a:rPr lang="en-US" sz="2400" smtClean="0"/>
              <a:t>Local Bus</a:t>
            </a:r>
          </a:p>
          <a:p>
            <a:pPr lvl="1"/>
            <a:r>
              <a:rPr lang="en-US" sz="2400" smtClean="0"/>
              <a:t>10 MHz system clock</a:t>
            </a:r>
            <a:r>
              <a:rPr lang="en-US" smtClean="0"/>
              <a:t> PXI_CLK10</a:t>
            </a:r>
          </a:p>
        </p:txBody>
      </p:sp>
      <p:pic>
        <p:nvPicPr>
          <p:cNvPr id="64516" name="Picture 4" descr="pxi-1"/>
          <p:cNvPicPr>
            <a:picLocks noChangeAspect="1" noChangeArrowheads="1"/>
          </p:cNvPicPr>
          <p:nvPr/>
        </p:nvPicPr>
        <p:blipFill>
          <a:blip r:embed="rId3" cstate="print"/>
          <a:srcRect/>
          <a:stretch>
            <a:fillRect/>
          </a:stretch>
        </p:blipFill>
        <p:spPr bwMode="auto">
          <a:xfrm>
            <a:off x="914400" y="1676400"/>
            <a:ext cx="561975" cy="4000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p:cNvPicPr>
            <a:picLocks noChangeAspect="1" noChangeArrowheads="1"/>
          </p:cNvPicPr>
          <p:nvPr/>
        </p:nvPicPr>
        <p:blipFill>
          <a:blip r:embed="rId3" cstate="print"/>
          <a:srcRect/>
          <a:stretch>
            <a:fillRect/>
          </a:stretch>
        </p:blipFill>
        <p:spPr bwMode="auto">
          <a:xfrm>
            <a:off x="1276350" y="1290638"/>
            <a:ext cx="7639050" cy="4805362"/>
          </a:xfrm>
          <a:prstGeom prst="rect">
            <a:avLst/>
          </a:prstGeom>
          <a:noFill/>
          <a:ln w="9525">
            <a:noFill/>
            <a:miter lim="800000"/>
            <a:headEnd/>
            <a:tailEnd/>
          </a:ln>
        </p:spPr>
      </p:pic>
      <p:sp>
        <p:nvSpPr>
          <p:cNvPr id="65539" name="Rectangle 3"/>
          <p:cNvSpPr>
            <a:spLocks noGrp="1" noChangeArrowheads="1"/>
          </p:cNvSpPr>
          <p:nvPr>
            <p:ph type="title"/>
          </p:nvPr>
        </p:nvSpPr>
        <p:spPr>
          <a:xfrm>
            <a:off x="76200" y="76200"/>
            <a:ext cx="9372600" cy="1066800"/>
          </a:xfrm>
        </p:spPr>
        <p:txBody>
          <a:bodyPr/>
          <a:lstStyle/>
          <a:p>
            <a:r>
              <a:rPr lang="en-US" smtClean="0"/>
              <a:t>PXI Express System Timing Slot</a:t>
            </a:r>
          </a:p>
        </p:txBody>
      </p:sp>
      <p:sp>
        <p:nvSpPr>
          <p:cNvPr id="65540" name="Rectangle 4"/>
          <p:cNvSpPr>
            <a:spLocks noChangeArrowheads="1"/>
          </p:cNvSpPr>
          <p:nvPr/>
        </p:nvSpPr>
        <p:spPr bwMode="auto">
          <a:xfrm>
            <a:off x="5248275" y="1290638"/>
            <a:ext cx="3429000" cy="4724400"/>
          </a:xfrm>
          <a:prstGeom prst="rect">
            <a:avLst/>
          </a:prstGeom>
          <a:solidFill>
            <a:schemeClr val="bg2">
              <a:alpha val="87057"/>
            </a:schemeClr>
          </a:solidFill>
          <a:ln w="9525">
            <a:noFill/>
            <a:miter lim="800000"/>
            <a:headEnd type="none" w="sm" len="sm"/>
            <a:tailEnd type="none" w="sm" len="sm"/>
          </a:ln>
        </p:spPr>
        <p:txBody>
          <a:bodyPr anchor="ctr">
            <a:spAutoFit/>
          </a:bodyPr>
          <a:lstStyle/>
          <a:p>
            <a:endParaRPr lang="en-US"/>
          </a:p>
        </p:txBody>
      </p:sp>
      <p:sp>
        <p:nvSpPr>
          <p:cNvPr id="65541" name="Rectangle 5"/>
          <p:cNvSpPr>
            <a:spLocks noChangeArrowheads="1"/>
          </p:cNvSpPr>
          <p:nvPr/>
        </p:nvSpPr>
        <p:spPr bwMode="auto">
          <a:xfrm>
            <a:off x="981075" y="1290638"/>
            <a:ext cx="3429000" cy="4724400"/>
          </a:xfrm>
          <a:prstGeom prst="rect">
            <a:avLst/>
          </a:prstGeom>
          <a:solidFill>
            <a:schemeClr val="bg2">
              <a:alpha val="87057"/>
            </a:schemeClr>
          </a:solidFill>
          <a:ln w="9525">
            <a:noFill/>
            <a:miter lim="800000"/>
            <a:headEnd type="none" w="sm" len="sm"/>
            <a:tailEnd type="none" w="sm" len="sm"/>
          </a:ln>
        </p:spPr>
        <p:txBody>
          <a:bodyPr anchor="ctr">
            <a:spAutoFit/>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5"/>
          <p:cNvSpPr>
            <a:spLocks noChangeArrowheads="1"/>
          </p:cNvSpPr>
          <p:nvPr/>
        </p:nvSpPr>
        <p:spPr bwMode="auto">
          <a:xfrm>
            <a:off x="457200" y="1676400"/>
            <a:ext cx="8150225" cy="3048000"/>
          </a:xfrm>
          <a:prstGeom prst="rect">
            <a:avLst/>
          </a:prstGeom>
          <a:noFill/>
          <a:ln w="9525">
            <a:noFill/>
            <a:miter lim="800000"/>
            <a:headEnd/>
            <a:tailEnd/>
          </a:ln>
        </p:spPr>
        <p:txBody>
          <a:bodyPr lIns="92075" tIns="46038" rIns="92075" bIns="46038"/>
          <a:lstStyle/>
          <a:p>
            <a:pPr marL="342900" indent="-342900" algn="l">
              <a:spcBef>
                <a:spcPct val="20000"/>
              </a:spcBef>
              <a:buFontTx/>
              <a:buChar char="•"/>
            </a:pPr>
            <a:r>
              <a:rPr lang="en-US" sz="3200"/>
              <a:t>PCI eXtensions for Instrumentation</a:t>
            </a:r>
          </a:p>
          <a:p>
            <a:pPr marL="342900" indent="-342900" algn="l">
              <a:spcBef>
                <a:spcPct val="20000"/>
              </a:spcBef>
              <a:buFontTx/>
              <a:buChar char="•"/>
            </a:pPr>
            <a:r>
              <a:rPr lang="en-US" sz="3200"/>
              <a:t>Group of companies that provide PXI systems:</a:t>
            </a:r>
          </a:p>
          <a:p>
            <a:pPr marL="742950" lvl="1" indent="-285750" algn="l">
              <a:spcBef>
                <a:spcPct val="20000"/>
              </a:spcBef>
              <a:buFontTx/>
              <a:buChar char="–"/>
            </a:pPr>
            <a:r>
              <a:rPr lang="en-US" sz="2400"/>
              <a:t>Promote PXI</a:t>
            </a:r>
          </a:p>
          <a:p>
            <a:pPr marL="742950" lvl="1" indent="-285750" algn="l">
              <a:spcBef>
                <a:spcPct val="20000"/>
              </a:spcBef>
              <a:buFontTx/>
              <a:buChar char="–"/>
            </a:pPr>
            <a:r>
              <a:rPr lang="en-US" sz="2400"/>
              <a:t>Ensure Interoperability</a:t>
            </a:r>
          </a:p>
          <a:p>
            <a:pPr marL="742950" lvl="1" indent="-285750" algn="l">
              <a:spcBef>
                <a:spcPct val="20000"/>
              </a:spcBef>
              <a:buFontTx/>
              <a:buChar char="–"/>
            </a:pPr>
            <a:r>
              <a:rPr lang="en-US" sz="2400"/>
              <a:t>Control the PXI Specification</a:t>
            </a:r>
          </a:p>
          <a:p>
            <a:pPr marL="342900" indent="-342900" algn="l">
              <a:spcBef>
                <a:spcPct val="20000"/>
              </a:spcBef>
              <a:buFontTx/>
              <a:buChar char="•"/>
            </a:pPr>
            <a:r>
              <a:rPr lang="en-US" sz="3200"/>
              <a:t>Over 60 company members</a:t>
            </a:r>
            <a:endParaRPr lang="en-US" sz="3200">
              <a:latin typeface="Garamond" pitchFamily="18" charset="0"/>
            </a:endParaRPr>
          </a:p>
          <a:p>
            <a:pPr marL="342900" indent="-342900">
              <a:spcBef>
                <a:spcPct val="20000"/>
              </a:spcBef>
            </a:pPr>
            <a:r>
              <a:rPr lang="en-US" sz="3600" u="sng"/>
              <a:t>www.pxisa.org</a:t>
            </a:r>
            <a:endParaRPr lang="en-US" sz="3600" b="1" i="1">
              <a:latin typeface="Garamond" pitchFamily="18" charset="0"/>
            </a:endParaRPr>
          </a:p>
        </p:txBody>
      </p:sp>
      <p:sp>
        <p:nvSpPr>
          <p:cNvPr id="8195" name="Text Box 9"/>
          <p:cNvSpPr>
            <a:spLocks noGrp="1" noChangeArrowheads="1"/>
          </p:cNvSpPr>
          <p:nvPr>
            <p:ph type="title"/>
          </p:nvPr>
        </p:nvSpPr>
        <p:spPr>
          <a:xfrm>
            <a:off x="2514600" y="609600"/>
            <a:ext cx="7772400" cy="1143000"/>
          </a:xfrm>
          <a:noFill/>
        </p:spPr>
        <p:txBody>
          <a:bodyPr anchor="t"/>
          <a:lstStyle/>
          <a:p>
            <a:r>
              <a:rPr lang="en-US" sz="3200" b="0" smtClean="0">
                <a:solidFill>
                  <a:schemeClr val="tx1"/>
                </a:solidFill>
              </a:rPr>
              <a:t>Systems Alliance</a:t>
            </a:r>
            <a:endParaRPr lang="en-US" sz="2400" b="0" smtClean="0">
              <a:solidFill>
                <a:schemeClr val="tx1"/>
              </a:solidFill>
            </a:endParaRPr>
          </a:p>
        </p:txBody>
      </p:sp>
      <p:pic>
        <p:nvPicPr>
          <p:cNvPr id="8196" name="Picture 3" descr="Pxi-logo"/>
          <p:cNvPicPr>
            <a:picLocks noGrp="1" noChangeAspect="1" noChangeArrowheads="1"/>
          </p:cNvPicPr>
          <p:nvPr>
            <p:ph idx="1"/>
          </p:nvPr>
        </p:nvPicPr>
        <p:blipFill>
          <a:blip r:embed="rId3" cstate="print"/>
          <a:srcRect/>
          <a:stretch>
            <a:fillRect/>
          </a:stretch>
        </p:blipFill>
        <p:spPr>
          <a:xfrm>
            <a:off x="914400" y="533400"/>
            <a:ext cx="1555750" cy="608013"/>
          </a:xfrm>
          <a:solidFill>
            <a:schemeClr val="accent2"/>
          </a:solidFill>
        </p:spPr>
      </p:pic>
      <p:pic>
        <p:nvPicPr>
          <p:cNvPr id="8197" name="Picture 6" descr="PXI-Systems"/>
          <p:cNvPicPr>
            <a:picLocks noChangeAspect="1" noChangeArrowheads="1"/>
          </p:cNvPicPr>
          <p:nvPr/>
        </p:nvPicPr>
        <p:blipFill>
          <a:blip r:embed="rId4" cstate="print"/>
          <a:srcRect/>
          <a:stretch>
            <a:fillRect/>
          </a:stretch>
        </p:blipFill>
        <p:spPr bwMode="auto">
          <a:xfrm>
            <a:off x="6705600" y="4953000"/>
            <a:ext cx="2247900" cy="1106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STM"/>
          <p:cNvPicPr>
            <a:picLocks noChangeAspect="1" noChangeArrowheads="1"/>
          </p:cNvPicPr>
          <p:nvPr/>
        </p:nvPicPr>
        <p:blipFill>
          <a:blip r:embed="rId3" cstate="print"/>
          <a:srcRect/>
          <a:stretch>
            <a:fillRect/>
          </a:stretch>
        </p:blipFill>
        <p:spPr bwMode="auto">
          <a:xfrm>
            <a:off x="914400" y="1676400"/>
            <a:ext cx="723900" cy="4067175"/>
          </a:xfrm>
          <a:prstGeom prst="rect">
            <a:avLst/>
          </a:prstGeom>
          <a:noFill/>
          <a:ln w="9525">
            <a:noFill/>
            <a:miter lim="800000"/>
            <a:headEnd/>
            <a:tailEnd/>
          </a:ln>
        </p:spPr>
      </p:pic>
      <p:sp>
        <p:nvSpPr>
          <p:cNvPr id="66563" name="Rectangle 3"/>
          <p:cNvSpPr>
            <a:spLocks noGrp="1" noChangeArrowheads="1"/>
          </p:cNvSpPr>
          <p:nvPr>
            <p:ph type="title"/>
          </p:nvPr>
        </p:nvSpPr>
        <p:spPr/>
        <p:txBody>
          <a:bodyPr/>
          <a:lstStyle/>
          <a:p>
            <a:r>
              <a:rPr lang="en-US" smtClean="0"/>
              <a:t>PXI Express System Timing Slot </a:t>
            </a:r>
          </a:p>
        </p:txBody>
      </p:sp>
      <p:sp>
        <p:nvSpPr>
          <p:cNvPr id="66564" name="Rectangle 4"/>
          <p:cNvSpPr>
            <a:spLocks noGrp="1" noChangeArrowheads="1"/>
          </p:cNvSpPr>
          <p:nvPr>
            <p:ph idx="1"/>
          </p:nvPr>
        </p:nvSpPr>
        <p:spPr>
          <a:xfrm>
            <a:off x="1752600" y="1600200"/>
            <a:ext cx="7391400" cy="4038600"/>
          </a:xfrm>
        </p:spPr>
        <p:txBody>
          <a:bodyPr/>
          <a:lstStyle/>
          <a:p>
            <a:r>
              <a:rPr lang="en-US" smtClean="0"/>
              <a:t>PCI Express Signaling</a:t>
            </a:r>
          </a:p>
          <a:p>
            <a:r>
              <a:rPr lang="en-US" smtClean="0"/>
              <a:t>PXI-1 and PXI Express Timing and Triggering</a:t>
            </a:r>
          </a:p>
          <a:p>
            <a:r>
              <a:rPr lang="en-US" smtClean="0"/>
              <a:t>System Timing Module or PXIe Peripheral</a:t>
            </a:r>
          </a:p>
          <a:p>
            <a:r>
              <a:rPr lang="en-US" smtClean="0"/>
              <a:t>Optional</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PXIe"/>
          <p:cNvPicPr>
            <a:picLocks noChangeAspect="1" noChangeArrowheads="1"/>
          </p:cNvPicPr>
          <p:nvPr/>
        </p:nvPicPr>
        <p:blipFill>
          <a:blip r:embed="rId3" cstate="print"/>
          <a:srcRect/>
          <a:stretch>
            <a:fillRect/>
          </a:stretch>
        </p:blipFill>
        <p:spPr bwMode="auto">
          <a:xfrm>
            <a:off x="914400" y="1676400"/>
            <a:ext cx="704850" cy="4067175"/>
          </a:xfrm>
          <a:prstGeom prst="rect">
            <a:avLst/>
          </a:prstGeom>
          <a:noFill/>
          <a:ln w="9525">
            <a:noFill/>
            <a:miter lim="800000"/>
            <a:headEnd/>
            <a:tailEnd/>
          </a:ln>
        </p:spPr>
      </p:pic>
      <p:sp>
        <p:nvSpPr>
          <p:cNvPr id="67587" name="Rectangle 3"/>
          <p:cNvSpPr>
            <a:spLocks noGrp="1" noChangeArrowheads="1"/>
          </p:cNvSpPr>
          <p:nvPr>
            <p:ph type="title"/>
          </p:nvPr>
        </p:nvSpPr>
        <p:spPr/>
        <p:txBody>
          <a:bodyPr/>
          <a:lstStyle/>
          <a:p>
            <a:r>
              <a:rPr lang="en-US" smtClean="0"/>
              <a:t>PXI Express Peripheral Slot </a:t>
            </a:r>
          </a:p>
        </p:txBody>
      </p:sp>
      <p:sp>
        <p:nvSpPr>
          <p:cNvPr id="67588" name="Rectangle 4"/>
          <p:cNvSpPr>
            <a:spLocks noGrp="1" noChangeArrowheads="1"/>
          </p:cNvSpPr>
          <p:nvPr>
            <p:ph idx="1"/>
          </p:nvPr>
        </p:nvSpPr>
        <p:spPr>
          <a:xfrm>
            <a:off x="1752600" y="1600200"/>
            <a:ext cx="7391400" cy="4038600"/>
          </a:xfrm>
        </p:spPr>
        <p:txBody>
          <a:bodyPr/>
          <a:lstStyle/>
          <a:p>
            <a:r>
              <a:rPr lang="en-US" smtClean="0"/>
              <a:t>PCI Express Signaling</a:t>
            </a:r>
          </a:p>
          <a:p>
            <a:r>
              <a:rPr lang="en-US" smtClean="0"/>
              <a:t>PXI-1 and PXI Express Timing and Triggering</a:t>
            </a:r>
          </a:p>
          <a:p>
            <a:r>
              <a:rPr lang="en-US" smtClean="0"/>
              <a:t>Accept a PXI Express module</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3" cstate="print"/>
          <a:srcRect/>
          <a:stretch>
            <a:fillRect/>
          </a:stretch>
        </p:blipFill>
        <p:spPr bwMode="auto">
          <a:xfrm>
            <a:off x="1200150" y="1214438"/>
            <a:ext cx="7639050" cy="4805362"/>
          </a:xfrm>
          <a:prstGeom prst="rect">
            <a:avLst/>
          </a:prstGeom>
          <a:noFill/>
          <a:ln w="9525">
            <a:noFill/>
            <a:miter lim="800000"/>
            <a:headEnd/>
            <a:tailEnd/>
          </a:ln>
        </p:spPr>
      </p:pic>
      <p:sp>
        <p:nvSpPr>
          <p:cNvPr id="68611" name="Rectangle 3"/>
          <p:cNvSpPr>
            <a:spLocks noChangeArrowheads="1"/>
          </p:cNvSpPr>
          <p:nvPr/>
        </p:nvSpPr>
        <p:spPr bwMode="auto">
          <a:xfrm>
            <a:off x="6010275" y="1214438"/>
            <a:ext cx="2667000" cy="4724400"/>
          </a:xfrm>
          <a:prstGeom prst="rect">
            <a:avLst/>
          </a:prstGeom>
          <a:solidFill>
            <a:schemeClr val="bg2">
              <a:alpha val="87057"/>
            </a:schemeClr>
          </a:solidFill>
          <a:ln w="9525">
            <a:noFill/>
            <a:miter lim="800000"/>
            <a:headEnd type="none" w="sm" len="sm"/>
            <a:tailEnd type="none" w="sm" len="sm"/>
          </a:ln>
        </p:spPr>
        <p:txBody>
          <a:bodyPr wrap="none" anchor="ctr"/>
          <a:lstStyle/>
          <a:p>
            <a:pPr eaLnBrk="0" hangingPunct="0"/>
            <a:endParaRPr lang="en-US" sz="2400">
              <a:latin typeface="Times" pitchFamily="18" charset="0"/>
            </a:endParaRPr>
          </a:p>
        </p:txBody>
      </p:sp>
      <p:sp>
        <p:nvSpPr>
          <p:cNvPr id="68612" name="Rectangle 4"/>
          <p:cNvSpPr>
            <a:spLocks noChangeArrowheads="1"/>
          </p:cNvSpPr>
          <p:nvPr/>
        </p:nvSpPr>
        <p:spPr bwMode="auto">
          <a:xfrm>
            <a:off x="904875" y="1214438"/>
            <a:ext cx="2438400" cy="4724400"/>
          </a:xfrm>
          <a:prstGeom prst="rect">
            <a:avLst/>
          </a:prstGeom>
          <a:solidFill>
            <a:schemeClr val="bg2">
              <a:alpha val="87057"/>
            </a:schemeClr>
          </a:solidFill>
          <a:ln w="9525">
            <a:noFill/>
            <a:miter lim="800000"/>
            <a:headEnd type="none" w="sm" len="sm"/>
            <a:tailEnd type="none" w="sm" len="sm"/>
          </a:ln>
        </p:spPr>
        <p:txBody>
          <a:bodyPr anchor="ctr">
            <a:spAutoFit/>
          </a:bodyPr>
          <a:lstStyle/>
          <a:p>
            <a:endParaRPr lang="en-US"/>
          </a:p>
        </p:txBody>
      </p:sp>
      <p:sp>
        <p:nvSpPr>
          <p:cNvPr id="68613" name="Rectangle 5"/>
          <p:cNvSpPr>
            <a:spLocks noChangeArrowheads="1"/>
          </p:cNvSpPr>
          <p:nvPr/>
        </p:nvSpPr>
        <p:spPr bwMode="auto">
          <a:xfrm>
            <a:off x="4257675" y="1214438"/>
            <a:ext cx="914400" cy="4724400"/>
          </a:xfrm>
          <a:prstGeom prst="rect">
            <a:avLst/>
          </a:prstGeom>
          <a:solidFill>
            <a:schemeClr val="bg2">
              <a:alpha val="87057"/>
            </a:schemeClr>
          </a:solidFill>
          <a:ln w="9525">
            <a:noFill/>
            <a:miter lim="800000"/>
            <a:headEnd type="none" w="sm" len="sm"/>
            <a:tailEnd type="none" w="sm" len="sm"/>
          </a:ln>
        </p:spPr>
        <p:txBody>
          <a:bodyPr anchor="ctr"/>
          <a:lstStyle/>
          <a:p>
            <a:pPr eaLnBrk="0" hangingPunct="0"/>
            <a:endParaRPr lang="en-US" sz="2400">
              <a:latin typeface="Times" pitchFamily="18" charset="0"/>
            </a:endParaRPr>
          </a:p>
        </p:txBody>
      </p:sp>
      <p:sp>
        <p:nvSpPr>
          <p:cNvPr id="68614" name="Rectangle 6"/>
          <p:cNvSpPr>
            <a:spLocks noGrp="1" noChangeArrowheads="1"/>
          </p:cNvSpPr>
          <p:nvPr>
            <p:ph type="title"/>
          </p:nvPr>
        </p:nvSpPr>
        <p:spPr>
          <a:xfrm>
            <a:off x="76200" y="76200"/>
            <a:ext cx="9372600" cy="1066800"/>
          </a:xfrm>
        </p:spPr>
        <p:txBody>
          <a:bodyPr/>
          <a:lstStyle/>
          <a:p>
            <a:r>
              <a:rPr lang="en-US" smtClean="0"/>
              <a:t>Hybrid Slots</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Hybrid"/>
          <p:cNvPicPr>
            <a:picLocks noChangeAspect="1" noChangeArrowheads="1"/>
          </p:cNvPicPr>
          <p:nvPr/>
        </p:nvPicPr>
        <p:blipFill>
          <a:blip r:embed="rId3" cstate="print"/>
          <a:srcRect/>
          <a:stretch>
            <a:fillRect/>
          </a:stretch>
        </p:blipFill>
        <p:spPr bwMode="auto">
          <a:xfrm>
            <a:off x="914400" y="1706563"/>
            <a:ext cx="663575" cy="3856037"/>
          </a:xfrm>
          <a:prstGeom prst="rect">
            <a:avLst/>
          </a:prstGeom>
          <a:noFill/>
          <a:ln w="9525">
            <a:noFill/>
            <a:miter lim="800000"/>
            <a:headEnd/>
            <a:tailEnd/>
          </a:ln>
        </p:spPr>
      </p:pic>
      <p:sp>
        <p:nvSpPr>
          <p:cNvPr id="69635" name="Rectangle 3"/>
          <p:cNvSpPr>
            <a:spLocks noGrp="1" noChangeArrowheads="1"/>
          </p:cNvSpPr>
          <p:nvPr>
            <p:ph type="title"/>
          </p:nvPr>
        </p:nvSpPr>
        <p:spPr/>
        <p:txBody>
          <a:bodyPr/>
          <a:lstStyle/>
          <a:p>
            <a:r>
              <a:rPr lang="en-US" smtClean="0"/>
              <a:t>PXI Express Hybrid Slot </a:t>
            </a:r>
          </a:p>
        </p:txBody>
      </p:sp>
      <p:sp>
        <p:nvSpPr>
          <p:cNvPr id="69636" name="Rectangle 4"/>
          <p:cNvSpPr>
            <a:spLocks noGrp="1" noChangeArrowheads="1"/>
          </p:cNvSpPr>
          <p:nvPr>
            <p:ph idx="1"/>
          </p:nvPr>
        </p:nvSpPr>
        <p:spPr>
          <a:xfrm>
            <a:off x="1752600" y="1600200"/>
            <a:ext cx="7391400" cy="4038600"/>
          </a:xfrm>
        </p:spPr>
        <p:txBody>
          <a:bodyPr/>
          <a:lstStyle/>
          <a:p>
            <a:r>
              <a:rPr lang="en-US" smtClean="0"/>
              <a:t>PCI and PCI Express Signaling</a:t>
            </a:r>
          </a:p>
          <a:p>
            <a:r>
              <a:rPr lang="en-US" smtClean="0"/>
              <a:t>PXI Express or Hybrid-Compatible PXI </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
          <p:cNvPicPr>
            <a:picLocks noChangeAspect="1" noChangeArrowheads="1"/>
          </p:cNvPicPr>
          <p:nvPr/>
        </p:nvPicPr>
        <p:blipFill>
          <a:blip r:embed="rId4" cstate="print"/>
          <a:srcRect/>
          <a:stretch>
            <a:fillRect/>
          </a:stretch>
        </p:blipFill>
        <p:spPr bwMode="auto">
          <a:xfrm>
            <a:off x="1981200" y="3505200"/>
            <a:ext cx="854075" cy="1905000"/>
          </a:xfrm>
          <a:prstGeom prst="rect">
            <a:avLst/>
          </a:prstGeom>
          <a:noFill/>
          <a:ln w="9525">
            <a:noFill/>
            <a:miter lim="800000"/>
            <a:headEnd/>
            <a:tailEnd/>
          </a:ln>
        </p:spPr>
      </p:pic>
      <p:graphicFrame>
        <p:nvGraphicFramePr>
          <p:cNvPr id="2050" name="Object 3"/>
          <p:cNvGraphicFramePr>
            <a:graphicFrameLocks noChangeAspect="1"/>
          </p:cNvGraphicFramePr>
          <p:nvPr/>
        </p:nvGraphicFramePr>
        <p:xfrm>
          <a:off x="6035675" y="1600200"/>
          <a:ext cx="819150" cy="1981200"/>
        </p:xfrm>
        <a:graphic>
          <a:graphicData uri="http://schemas.openxmlformats.org/presentationml/2006/ole">
            <p:oleObj spid="_x0000_s2050" name="Bitmap Image" r:id="rId5" imgW="819048" imgH="1980952" progId="PBrush">
              <p:embed/>
            </p:oleObj>
          </a:graphicData>
        </a:graphic>
      </p:graphicFrame>
      <p:pic>
        <p:nvPicPr>
          <p:cNvPr id="2052" name="Picture 4"/>
          <p:cNvPicPr>
            <a:picLocks noChangeAspect="1" noChangeArrowheads="1"/>
          </p:cNvPicPr>
          <p:nvPr/>
        </p:nvPicPr>
        <p:blipFill>
          <a:blip r:embed="rId4" cstate="print"/>
          <a:srcRect/>
          <a:stretch>
            <a:fillRect/>
          </a:stretch>
        </p:blipFill>
        <p:spPr bwMode="auto">
          <a:xfrm>
            <a:off x="6019800" y="3505200"/>
            <a:ext cx="854075" cy="1905000"/>
          </a:xfrm>
          <a:prstGeom prst="rect">
            <a:avLst/>
          </a:prstGeom>
          <a:noFill/>
          <a:ln w="9525">
            <a:noFill/>
            <a:miter lim="800000"/>
            <a:headEnd/>
            <a:tailEnd/>
          </a:ln>
        </p:spPr>
      </p:pic>
      <p:grpSp>
        <p:nvGrpSpPr>
          <p:cNvPr id="2" name="Group 5"/>
          <p:cNvGrpSpPr>
            <a:grpSpLocks/>
          </p:cNvGrpSpPr>
          <p:nvPr/>
        </p:nvGrpSpPr>
        <p:grpSpPr bwMode="auto">
          <a:xfrm>
            <a:off x="6035675" y="2286000"/>
            <a:ext cx="3159125" cy="1219200"/>
            <a:chOff x="3802" y="1248"/>
            <a:chExt cx="1990" cy="768"/>
          </a:xfrm>
        </p:grpSpPr>
        <p:sp>
          <p:nvSpPr>
            <p:cNvPr id="2076" name="Line 6"/>
            <p:cNvSpPr>
              <a:spLocks noChangeShapeType="1"/>
            </p:cNvSpPr>
            <p:nvPr/>
          </p:nvSpPr>
          <p:spPr bwMode="auto">
            <a:xfrm flipH="1">
              <a:off x="4368" y="1680"/>
              <a:ext cx="240" cy="0"/>
            </a:xfrm>
            <a:prstGeom prst="line">
              <a:avLst/>
            </a:prstGeom>
            <a:noFill/>
            <a:ln w="50800">
              <a:solidFill>
                <a:schemeClr val="tx1"/>
              </a:solidFill>
              <a:round/>
              <a:headEnd type="none" w="sm" len="sm"/>
              <a:tailEnd type="triangle" w="lg" len="med"/>
            </a:ln>
          </p:spPr>
          <p:txBody>
            <a:bodyPr wrap="none" anchor="ctr"/>
            <a:lstStyle/>
            <a:p>
              <a:endParaRPr lang="en-US"/>
            </a:p>
          </p:txBody>
        </p:sp>
        <p:sp>
          <p:nvSpPr>
            <p:cNvPr id="2077" name="Text Box 7"/>
            <p:cNvSpPr txBox="1">
              <a:spLocks noChangeArrowheads="1"/>
            </p:cNvSpPr>
            <p:nvPr/>
          </p:nvSpPr>
          <p:spPr bwMode="auto">
            <a:xfrm>
              <a:off x="4560" y="1248"/>
              <a:ext cx="1232" cy="634"/>
            </a:xfrm>
            <a:prstGeom prst="rect">
              <a:avLst/>
            </a:prstGeom>
            <a:noFill/>
            <a:ln w="9525" algn="ctr">
              <a:noFill/>
              <a:miter lim="800000"/>
              <a:headEnd type="none" w="sm" len="sm"/>
              <a:tailEnd type="none" w="sm" len="sm"/>
            </a:ln>
          </p:spPr>
          <p:txBody>
            <a:bodyPr wrap="none">
              <a:spAutoFit/>
            </a:bodyPr>
            <a:lstStyle/>
            <a:p>
              <a:pPr algn="l" eaLnBrk="0" hangingPunct="0">
                <a:buFontTx/>
                <a:buChar char="•"/>
              </a:pPr>
              <a:r>
                <a:rPr lang="en-US" sz="2000" b="1"/>
                <a:t> Reserved Pins</a:t>
              </a:r>
            </a:p>
            <a:p>
              <a:pPr algn="l" eaLnBrk="0" hangingPunct="0">
                <a:buFontTx/>
                <a:buChar char="•"/>
              </a:pPr>
              <a:r>
                <a:rPr lang="en-US" sz="2000" b="1"/>
                <a:t> Local Bus</a:t>
              </a:r>
            </a:p>
            <a:p>
              <a:pPr algn="l" eaLnBrk="0" hangingPunct="0"/>
              <a:r>
                <a:rPr lang="en-US" sz="2000" b="1"/>
                <a:t>(typically unused)</a:t>
              </a:r>
            </a:p>
          </p:txBody>
        </p:sp>
        <p:sp>
          <p:nvSpPr>
            <p:cNvPr id="2078" name="Rectangle 8"/>
            <p:cNvSpPr>
              <a:spLocks noChangeArrowheads="1"/>
            </p:cNvSpPr>
            <p:nvPr/>
          </p:nvSpPr>
          <p:spPr bwMode="auto">
            <a:xfrm>
              <a:off x="3802" y="1344"/>
              <a:ext cx="528" cy="672"/>
            </a:xfrm>
            <a:prstGeom prst="rect">
              <a:avLst/>
            </a:prstGeom>
            <a:noFill/>
            <a:ln w="34925" algn="ctr">
              <a:solidFill>
                <a:schemeClr val="tx1"/>
              </a:solidFill>
              <a:miter lim="800000"/>
              <a:headEnd type="none" w="sm" len="sm"/>
              <a:tailEnd type="none" w="sm" len="sm"/>
            </a:ln>
          </p:spPr>
          <p:txBody>
            <a:bodyPr wrap="none" anchor="ctr"/>
            <a:lstStyle/>
            <a:p>
              <a:endParaRPr lang="en-US"/>
            </a:p>
          </p:txBody>
        </p:sp>
      </p:grpSp>
      <p:pic>
        <p:nvPicPr>
          <p:cNvPr id="2054" name="Picture 9"/>
          <p:cNvPicPr>
            <a:picLocks noChangeAspect="1" noChangeArrowheads="1"/>
          </p:cNvPicPr>
          <p:nvPr/>
        </p:nvPicPr>
        <p:blipFill>
          <a:blip r:embed="rId6" cstate="print"/>
          <a:srcRect/>
          <a:stretch>
            <a:fillRect/>
          </a:stretch>
        </p:blipFill>
        <p:spPr bwMode="auto">
          <a:xfrm>
            <a:off x="1981200" y="1600200"/>
            <a:ext cx="817563" cy="915988"/>
          </a:xfrm>
          <a:prstGeom prst="rect">
            <a:avLst/>
          </a:prstGeom>
          <a:noFill/>
          <a:ln w="9525">
            <a:noFill/>
            <a:miter lim="800000"/>
            <a:headEnd/>
            <a:tailEnd/>
          </a:ln>
        </p:spPr>
      </p:pic>
      <p:sp>
        <p:nvSpPr>
          <p:cNvPr id="2055" name="Text Box 10"/>
          <p:cNvSpPr txBox="1">
            <a:spLocks noChangeArrowheads="1"/>
          </p:cNvSpPr>
          <p:nvPr/>
        </p:nvSpPr>
        <p:spPr bwMode="auto">
          <a:xfrm>
            <a:off x="6188075" y="5562600"/>
            <a:ext cx="587375" cy="457200"/>
          </a:xfrm>
          <a:prstGeom prst="rect">
            <a:avLst/>
          </a:prstGeom>
          <a:noFill/>
          <a:ln w="9525" algn="ctr">
            <a:noFill/>
            <a:miter lim="800000"/>
            <a:headEnd type="none" w="sm" len="sm"/>
            <a:tailEnd type="none" w="sm" len="sm"/>
          </a:ln>
        </p:spPr>
        <p:txBody>
          <a:bodyPr wrap="none">
            <a:spAutoFit/>
          </a:bodyPr>
          <a:lstStyle/>
          <a:p>
            <a:pPr eaLnBrk="0" hangingPunct="0"/>
            <a:r>
              <a:rPr lang="en-US" sz="2400" b="1"/>
              <a:t>PXI</a:t>
            </a:r>
          </a:p>
        </p:txBody>
      </p:sp>
      <p:sp>
        <p:nvSpPr>
          <p:cNvPr id="2056" name="Text Box 11"/>
          <p:cNvSpPr txBox="1">
            <a:spLocks noChangeArrowheads="1"/>
          </p:cNvSpPr>
          <p:nvPr/>
        </p:nvSpPr>
        <p:spPr bwMode="auto">
          <a:xfrm>
            <a:off x="1296988" y="5562600"/>
            <a:ext cx="2490787" cy="457200"/>
          </a:xfrm>
          <a:prstGeom prst="rect">
            <a:avLst/>
          </a:prstGeom>
          <a:noFill/>
          <a:ln w="9525" algn="ctr">
            <a:noFill/>
            <a:miter lim="800000"/>
            <a:headEnd type="none" w="sm" len="sm"/>
            <a:tailEnd type="none" w="sm" len="sm"/>
          </a:ln>
        </p:spPr>
        <p:txBody>
          <a:bodyPr wrap="none">
            <a:spAutoFit/>
          </a:bodyPr>
          <a:lstStyle/>
          <a:p>
            <a:pPr eaLnBrk="0" hangingPunct="0"/>
            <a:r>
              <a:rPr lang="en-US" sz="2400" b="1"/>
              <a:t>PXI Express Hybrid</a:t>
            </a:r>
          </a:p>
        </p:txBody>
      </p:sp>
      <p:pic>
        <p:nvPicPr>
          <p:cNvPr id="2057" name="Picture 12"/>
          <p:cNvPicPr>
            <a:picLocks noChangeAspect="1" noChangeArrowheads="1"/>
          </p:cNvPicPr>
          <p:nvPr/>
        </p:nvPicPr>
        <p:blipFill>
          <a:blip r:embed="rId7" cstate="print"/>
          <a:srcRect/>
          <a:stretch>
            <a:fillRect/>
          </a:stretch>
        </p:blipFill>
        <p:spPr bwMode="auto">
          <a:xfrm>
            <a:off x="1981200" y="2438400"/>
            <a:ext cx="990600" cy="1096963"/>
          </a:xfrm>
          <a:prstGeom prst="rect">
            <a:avLst/>
          </a:prstGeom>
          <a:noFill/>
          <a:ln w="9525">
            <a:noFill/>
            <a:miter lim="800000"/>
            <a:headEnd/>
            <a:tailEnd/>
          </a:ln>
        </p:spPr>
      </p:pic>
      <p:grpSp>
        <p:nvGrpSpPr>
          <p:cNvPr id="3" name="Group 13"/>
          <p:cNvGrpSpPr>
            <a:grpSpLocks/>
          </p:cNvGrpSpPr>
          <p:nvPr/>
        </p:nvGrpSpPr>
        <p:grpSpPr bwMode="auto">
          <a:xfrm>
            <a:off x="0" y="2057400"/>
            <a:ext cx="2971800" cy="1920875"/>
            <a:chOff x="0" y="1008"/>
            <a:chExt cx="1872" cy="1210"/>
          </a:xfrm>
        </p:grpSpPr>
        <p:sp>
          <p:nvSpPr>
            <p:cNvPr id="2073" name="Line 14"/>
            <p:cNvSpPr>
              <a:spLocks noChangeShapeType="1"/>
            </p:cNvSpPr>
            <p:nvPr/>
          </p:nvSpPr>
          <p:spPr bwMode="auto">
            <a:xfrm>
              <a:off x="1008" y="1584"/>
              <a:ext cx="192" cy="0"/>
            </a:xfrm>
            <a:prstGeom prst="line">
              <a:avLst/>
            </a:prstGeom>
            <a:noFill/>
            <a:ln w="50800">
              <a:solidFill>
                <a:schemeClr val="tx1"/>
              </a:solidFill>
              <a:round/>
              <a:headEnd type="none" w="sm" len="sm"/>
              <a:tailEnd type="triangle" w="lg" len="med"/>
            </a:ln>
          </p:spPr>
          <p:txBody>
            <a:bodyPr wrap="none" anchor="ctr"/>
            <a:lstStyle/>
            <a:p>
              <a:endParaRPr lang="en-US"/>
            </a:p>
          </p:txBody>
        </p:sp>
        <p:sp>
          <p:nvSpPr>
            <p:cNvPr id="2074" name="Text Box 15"/>
            <p:cNvSpPr txBox="1">
              <a:spLocks noChangeArrowheads="1"/>
            </p:cNvSpPr>
            <p:nvPr/>
          </p:nvSpPr>
          <p:spPr bwMode="auto">
            <a:xfrm>
              <a:off x="0" y="1008"/>
              <a:ext cx="1123" cy="1210"/>
            </a:xfrm>
            <a:prstGeom prst="rect">
              <a:avLst/>
            </a:prstGeom>
            <a:noFill/>
            <a:ln w="9525" algn="ctr">
              <a:noFill/>
              <a:miter lim="800000"/>
              <a:headEnd type="none" w="sm" len="sm"/>
              <a:tailEnd type="none" w="sm" len="sm"/>
            </a:ln>
          </p:spPr>
          <p:txBody>
            <a:bodyPr>
              <a:spAutoFit/>
            </a:bodyPr>
            <a:lstStyle/>
            <a:p>
              <a:pPr algn="l" eaLnBrk="0" hangingPunct="0">
                <a:buFontTx/>
                <a:buChar char="•"/>
              </a:pPr>
              <a:r>
                <a:rPr lang="en-US" sz="2000" b="1"/>
                <a:t> x8 PCIe </a:t>
              </a:r>
            </a:p>
            <a:p>
              <a:pPr algn="l" eaLnBrk="0" hangingPunct="0"/>
              <a:r>
                <a:rPr lang="en-US" sz="2000" b="1"/>
                <a:t>   (up to 2 GB/s)</a:t>
              </a:r>
            </a:p>
            <a:p>
              <a:pPr algn="l" eaLnBrk="0" hangingPunct="0">
                <a:buFontTx/>
                <a:buChar char="•"/>
              </a:pPr>
              <a:r>
                <a:rPr lang="en-US" sz="2000" b="1"/>
                <a:t> Differential </a:t>
              </a:r>
            </a:p>
            <a:p>
              <a:pPr algn="l" eaLnBrk="0" hangingPunct="0"/>
              <a:r>
                <a:rPr lang="en-US" sz="2000" b="1"/>
                <a:t>    Clk. 100 &amp; </a:t>
              </a:r>
            </a:p>
            <a:p>
              <a:pPr algn="l" eaLnBrk="0" hangingPunct="0"/>
              <a:r>
                <a:rPr lang="en-US" sz="2000" b="1"/>
                <a:t>  Star Triggers</a:t>
              </a:r>
            </a:p>
            <a:p>
              <a:pPr eaLnBrk="0" hangingPunct="0"/>
              <a:endParaRPr lang="en-US" sz="2000" b="1"/>
            </a:p>
          </p:txBody>
        </p:sp>
        <p:sp>
          <p:nvSpPr>
            <p:cNvPr id="2075" name="Rectangle 16"/>
            <p:cNvSpPr>
              <a:spLocks noChangeArrowheads="1"/>
            </p:cNvSpPr>
            <p:nvPr/>
          </p:nvSpPr>
          <p:spPr bwMode="auto">
            <a:xfrm>
              <a:off x="1248" y="1248"/>
              <a:ext cx="624" cy="672"/>
            </a:xfrm>
            <a:prstGeom prst="rect">
              <a:avLst/>
            </a:prstGeom>
            <a:noFill/>
            <a:ln w="34925" algn="ctr">
              <a:solidFill>
                <a:schemeClr val="tx1"/>
              </a:solidFill>
              <a:miter lim="800000"/>
              <a:headEnd type="none" w="sm" len="sm"/>
              <a:tailEnd type="none" w="sm" len="sm"/>
            </a:ln>
          </p:spPr>
          <p:txBody>
            <a:bodyPr wrap="none" anchor="ctr"/>
            <a:lstStyle/>
            <a:p>
              <a:endParaRPr lang="en-US"/>
            </a:p>
          </p:txBody>
        </p:sp>
      </p:grpSp>
      <p:sp>
        <p:nvSpPr>
          <p:cNvPr id="2059" name="Rectangle 17"/>
          <p:cNvSpPr>
            <a:spLocks noChangeArrowheads="1"/>
          </p:cNvSpPr>
          <p:nvPr/>
        </p:nvSpPr>
        <p:spPr bwMode="auto">
          <a:xfrm>
            <a:off x="0" y="152400"/>
            <a:ext cx="9448800" cy="1066800"/>
          </a:xfrm>
          <a:prstGeom prst="rect">
            <a:avLst/>
          </a:prstGeom>
          <a:noFill/>
          <a:ln w="9525">
            <a:noFill/>
            <a:miter lim="800000"/>
            <a:headEnd/>
            <a:tailEnd/>
          </a:ln>
        </p:spPr>
        <p:txBody>
          <a:bodyPr anchor="ctr"/>
          <a:lstStyle/>
          <a:p>
            <a:pPr algn="l"/>
            <a:r>
              <a:rPr lang="en-US" sz="3400" b="1">
                <a:solidFill>
                  <a:srgbClr val="006699"/>
                </a:solidFill>
              </a:rPr>
              <a:t>PXI Express Hybrid Slots</a:t>
            </a:r>
          </a:p>
        </p:txBody>
      </p:sp>
      <p:grpSp>
        <p:nvGrpSpPr>
          <p:cNvPr id="4" name="Group 18"/>
          <p:cNvGrpSpPr>
            <a:grpSpLocks/>
          </p:cNvGrpSpPr>
          <p:nvPr/>
        </p:nvGrpSpPr>
        <p:grpSpPr bwMode="auto">
          <a:xfrm>
            <a:off x="1981200" y="3505200"/>
            <a:ext cx="4892675" cy="1905000"/>
            <a:chOff x="1248" y="2016"/>
            <a:chExt cx="3082" cy="1200"/>
          </a:xfrm>
        </p:grpSpPr>
        <p:sp>
          <p:nvSpPr>
            <p:cNvPr id="2068" name="Text Box 19"/>
            <p:cNvSpPr txBox="1">
              <a:spLocks noChangeArrowheads="1"/>
            </p:cNvSpPr>
            <p:nvPr/>
          </p:nvSpPr>
          <p:spPr bwMode="auto">
            <a:xfrm>
              <a:off x="2378" y="2246"/>
              <a:ext cx="852" cy="634"/>
            </a:xfrm>
            <a:prstGeom prst="rect">
              <a:avLst/>
            </a:prstGeom>
            <a:noFill/>
            <a:ln w="9525" algn="ctr">
              <a:noFill/>
              <a:miter lim="800000"/>
              <a:headEnd type="none" w="sm" len="sm"/>
              <a:tailEnd type="none" w="sm" len="sm"/>
            </a:ln>
          </p:spPr>
          <p:txBody>
            <a:bodyPr wrap="none">
              <a:spAutoFit/>
            </a:bodyPr>
            <a:lstStyle/>
            <a:p>
              <a:pPr eaLnBrk="0" hangingPunct="0"/>
              <a:r>
                <a:rPr lang="en-US" sz="2000" b="1"/>
                <a:t>32/33 PCI</a:t>
              </a:r>
            </a:p>
            <a:p>
              <a:pPr eaLnBrk="0" hangingPunct="0"/>
              <a:r>
                <a:rPr lang="en-US" sz="2000" b="1"/>
                <a:t>(132 MB/s</a:t>
              </a:r>
            </a:p>
            <a:p>
              <a:pPr eaLnBrk="0" hangingPunct="0"/>
              <a:r>
                <a:rPr lang="en-US" sz="2000" b="1"/>
                <a:t>per system)</a:t>
              </a:r>
            </a:p>
          </p:txBody>
        </p:sp>
        <p:sp>
          <p:nvSpPr>
            <p:cNvPr id="2069" name="Line 20"/>
            <p:cNvSpPr>
              <a:spLocks noChangeShapeType="1"/>
            </p:cNvSpPr>
            <p:nvPr/>
          </p:nvSpPr>
          <p:spPr bwMode="auto">
            <a:xfrm flipH="1">
              <a:off x="1824" y="2496"/>
              <a:ext cx="480" cy="0"/>
            </a:xfrm>
            <a:prstGeom prst="line">
              <a:avLst/>
            </a:prstGeom>
            <a:noFill/>
            <a:ln w="50800">
              <a:solidFill>
                <a:schemeClr val="tx1"/>
              </a:solidFill>
              <a:round/>
              <a:headEnd type="none" w="sm" len="sm"/>
              <a:tailEnd type="triangle" w="lg" len="med"/>
            </a:ln>
          </p:spPr>
          <p:txBody>
            <a:bodyPr wrap="none" anchor="ctr"/>
            <a:lstStyle/>
            <a:p>
              <a:endParaRPr lang="en-US"/>
            </a:p>
          </p:txBody>
        </p:sp>
        <p:sp>
          <p:nvSpPr>
            <p:cNvPr id="2070" name="Line 21"/>
            <p:cNvSpPr>
              <a:spLocks noChangeShapeType="1"/>
            </p:cNvSpPr>
            <p:nvPr/>
          </p:nvSpPr>
          <p:spPr bwMode="auto">
            <a:xfrm>
              <a:off x="3312" y="2496"/>
              <a:ext cx="384" cy="0"/>
            </a:xfrm>
            <a:prstGeom prst="line">
              <a:avLst/>
            </a:prstGeom>
            <a:noFill/>
            <a:ln w="50800">
              <a:solidFill>
                <a:schemeClr val="tx1"/>
              </a:solidFill>
              <a:round/>
              <a:headEnd type="none" w="sm" len="sm"/>
              <a:tailEnd type="triangle" w="lg" len="med"/>
            </a:ln>
          </p:spPr>
          <p:txBody>
            <a:bodyPr wrap="none" anchor="ctr"/>
            <a:lstStyle/>
            <a:p>
              <a:endParaRPr lang="en-US"/>
            </a:p>
          </p:txBody>
        </p:sp>
        <p:sp>
          <p:nvSpPr>
            <p:cNvPr id="2071" name="Rectangle 22"/>
            <p:cNvSpPr>
              <a:spLocks noChangeArrowheads="1"/>
            </p:cNvSpPr>
            <p:nvPr/>
          </p:nvSpPr>
          <p:spPr bwMode="auto">
            <a:xfrm>
              <a:off x="1248" y="2016"/>
              <a:ext cx="528" cy="1200"/>
            </a:xfrm>
            <a:prstGeom prst="rect">
              <a:avLst/>
            </a:prstGeom>
            <a:noFill/>
            <a:ln w="34925" algn="ctr">
              <a:solidFill>
                <a:schemeClr val="tx1"/>
              </a:solidFill>
              <a:miter lim="800000"/>
              <a:headEnd type="none" w="sm" len="sm"/>
              <a:tailEnd type="none" w="sm" len="sm"/>
            </a:ln>
          </p:spPr>
          <p:txBody>
            <a:bodyPr wrap="none" anchor="ctr"/>
            <a:lstStyle/>
            <a:p>
              <a:endParaRPr lang="en-US"/>
            </a:p>
          </p:txBody>
        </p:sp>
        <p:sp>
          <p:nvSpPr>
            <p:cNvPr id="2072" name="Rectangle 23"/>
            <p:cNvSpPr>
              <a:spLocks noChangeArrowheads="1"/>
            </p:cNvSpPr>
            <p:nvPr/>
          </p:nvSpPr>
          <p:spPr bwMode="auto">
            <a:xfrm>
              <a:off x="3802" y="2016"/>
              <a:ext cx="528" cy="1200"/>
            </a:xfrm>
            <a:prstGeom prst="rect">
              <a:avLst/>
            </a:prstGeom>
            <a:noFill/>
            <a:ln w="34925" algn="ctr">
              <a:solidFill>
                <a:schemeClr val="tx1"/>
              </a:solidFill>
              <a:miter lim="800000"/>
              <a:headEnd type="none" w="sm" len="sm"/>
              <a:tailEnd type="none" w="sm" len="sm"/>
            </a:ln>
          </p:spPr>
          <p:txBody>
            <a:bodyPr wrap="none" anchor="ctr"/>
            <a:lstStyle/>
            <a:p>
              <a:endParaRPr lang="en-US"/>
            </a:p>
          </p:txBody>
        </p:sp>
      </p:grpSp>
      <p:grpSp>
        <p:nvGrpSpPr>
          <p:cNvPr id="5" name="Group 24"/>
          <p:cNvGrpSpPr>
            <a:grpSpLocks/>
          </p:cNvGrpSpPr>
          <p:nvPr/>
        </p:nvGrpSpPr>
        <p:grpSpPr bwMode="auto">
          <a:xfrm>
            <a:off x="1981200" y="1524000"/>
            <a:ext cx="4892675" cy="1190625"/>
            <a:chOff x="1248" y="768"/>
            <a:chExt cx="3082" cy="750"/>
          </a:xfrm>
        </p:grpSpPr>
        <p:sp>
          <p:nvSpPr>
            <p:cNvPr id="2062" name="Line 25"/>
            <p:cNvSpPr>
              <a:spLocks noChangeShapeType="1"/>
            </p:cNvSpPr>
            <p:nvPr/>
          </p:nvSpPr>
          <p:spPr bwMode="auto">
            <a:xfrm>
              <a:off x="3312" y="1056"/>
              <a:ext cx="336" cy="0"/>
            </a:xfrm>
            <a:prstGeom prst="line">
              <a:avLst/>
            </a:prstGeom>
            <a:noFill/>
            <a:ln w="50800">
              <a:solidFill>
                <a:schemeClr val="tx1"/>
              </a:solidFill>
              <a:round/>
              <a:headEnd type="none" w="sm" len="sm"/>
              <a:tailEnd type="triangle" w="lg" len="med"/>
            </a:ln>
          </p:spPr>
          <p:txBody>
            <a:bodyPr wrap="none" anchor="ctr"/>
            <a:lstStyle/>
            <a:p>
              <a:endParaRPr lang="en-US"/>
            </a:p>
          </p:txBody>
        </p:sp>
        <p:grpSp>
          <p:nvGrpSpPr>
            <p:cNvPr id="2063" name="Group 26"/>
            <p:cNvGrpSpPr>
              <a:grpSpLocks/>
            </p:cNvGrpSpPr>
            <p:nvPr/>
          </p:nvGrpSpPr>
          <p:grpSpPr bwMode="auto">
            <a:xfrm>
              <a:off x="1248" y="768"/>
              <a:ext cx="3082" cy="750"/>
              <a:chOff x="1248" y="768"/>
              <a:chExt cx="3082" cy="750"/>
            </a:xfrm>
          </p:grpSpPr>
          <p:sp>
            <p:nvSpPr>
              <p:cNvPr id="2064" name="Rectangle 27"/>
              <p:cNvSpPr>
                <a:spLocks noChangeArrowheads="1"/>
              </p:cNvSpPr>
              <p:nvPr/>
            </p:nvSpPr>
            <p:spPr bwMode="auto">
              <a:xfrm>
                <a:off x="1248" y="816"/>
                <a:ext cx="528" cy="528"/>
              </a:xfrm>
              <a:prstGeom prst="rect">
                <a:avLst/>
              </a:prstGeom>
              <a:noFill/>
              <a:ln w="34925" algn="ctr">
                <a:solidFill>
                  <a:schemeClr val="tx1"/>
                </a:solidFill>
                <a:miter lim="800000"/>
                <a:headEnd type="none" w="sm" len="sm"/>
                <a:tailEnd type="none" w="sm" len="sm"/>
              </a:ln>
            </p:spPr>
            <p:txBody>
              <a:bodyPr wrap="none" anchor="ctr"/>
              <a:lstStyle/>
              <a:p>
                <a:endParaRPr lang="en-US"/>
              </a:p>
            </p:txBody>
          </p:sp>
          <p:sp>
            <p:nvSpPr>
              <p:cNvPr id="2065" name="Line 28"/>
              <p:cNvSpPr>
                <a:spLocks noChangeShapeType="1"/>
              </p:cNvSpPr>
              <p:nvPr/>
            </p:nvSpPr>
            <p:spPr bwMode="auto">
              <a:xfrm flipH="1">
                <a:off x="1824" y="1056"/>
                <a:ext cx="432" cy="0"/>
              </a:xfrm>
              <a:prstGeom prst="line">
                <a:avLst/>
              </a:prstGeom>
              <a:noFill/>
              <a:ln w="50800">
                <a:solidFill>
                  <a:schemeClr val="tx1"/>
                </a:solidFill>
                <a:round/>
                <a:headEnd type="none" w="sm" len="sm"/>
                <a:tailEnd type="triangle" w="lg" len="med"/>
              </a:ln>
            </p:spPr>
            <p:txBody>
              <a:bodyPr wrap="none" anchor="ctr"/>
              <a:lstStyle/>
              <a:p>
                <a:endParaRPr lang="en-US"/>
              </a:p>
            </p:txBody>
          </p:sp>
          <p:sp>
            <p:nvSpPr>
              <p:cNvPr id="2066" name="Text Box 29"/>
              <p:cNvSpPr txBox="1">
                <a:spLocks noChangeArrowheads="1"/>
              </p:cNvSpPr>
              <p:nvPr/>
            </p:nvSpPr>
            <p:spPr bwMode="auto">
              <a:xfrm>
                <a:off x="2281" y="768"/>
                <a:ext cx="859" cy="750"/>
              </a:xfrm>
              <a:prstGeom prst="rect">
                <a:avLst/>
              </a:prstGeom>
              <a:noFill/>
              <a:ln w="9525" algn="ctr">
                <a:noFill/>
                <a:miter lim="800000"/>
                <a:headEnd type="none" w="sm" len="sm"/>
                <a:tailEnd type="none" w="sm" len="sm"/>
              </a:ln>
            </p:spPr>
            <p:txBody>
              <a:bodyPr wrap="none">
                <a:spAutoFit/>
              </a:bodyPr>
              <a:lstStyle/>
              <a:p>
                <a:pPr algn="l" eaLnBrk="0" hangingPunct="0">
                  <a:buFontTx/>
                  <a:buChar char="•"/>
                </a:pPr>
                <a:r>
                  <a:rPr lang="en-US" sz="1800" b="1"/>
                  <a:t> Power </a:t>
                </a:r>
              </a:p>
              <a:p>
                <a:pPr algn="l" eaLnBrk="0" hangingPunct="0">
                  <a:buFontTx/>
                  <a:buChar char="•"/>
                </a:pPr>
                <a:r>
                  <a:rPr lang="en-US" sz="1800" b="1"/>
                  <a:t> Trigger Bus</a:t>
                </a:r>
              </a:p>
              <a:p>
                <a:pPr algn="l" eaLnBrk="0" hangingPunct="0">
                  <a:buFontTx/>
                  <a:buChar char="•"/>
                </a:pPr>
                <a:r>
                  <a:rPr lang="en-US" sz="1800" b="1"/>
                  <a:t> Star Trigger</a:t>
                </a:r>
              </a:p>
              <a:p>
                <a:pPr algn="l" eaLnBrk="0" hangingPunct="0">
                  <a:buFontTx/>
                  <a:buChar char="•"/>
                </a:pPr>
                <a:r>
                  <a:rPr lang="en-US" sz="1800" b="1"/>
                  <a:t> Clk. 10</a:t>
                </a:r>
              </a:p>
            </p:txBody>
          </p:sp>
          <p:sp>
            <p:nvSpPr>
              <p:cNvPr id="2067" name="Rectangle 30"/>
              <p:cNvSpPr>
                <a:spLocks noChangeArrowheads="1"/>
              </p:cNvSpPr>
              <p:nvPr/>
            </p:nvSpPr>
            <p:spPr bwMode="auto">
              <a:xfrm>
                <a:off x="3802" y="816"/>
                <a:ext cx="528" cy="528"/>
              </a:xfrm>
              <a:prstGeom prst="rect">
                <a:avLst/>
              </a:prstGeom>
              <a:noFill/>
              <a:ln w="34925" algn="ctr">
                <a:solidFill>
                  <a:schemeClr val="tx1"/>
                </a:solidFill>
                <a:miter lim="800000"/>
                <a:headEnd type="none" w="sm" len="sm"/>
                <a:tailEnd type="none" w="sm" len="sm"/>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3" cstate="print"/>
          <a:srcRect/>
          <a:stretch>
            <a:fillRect/>
          </a:stretch>
        </p:blipFill>
        <p:spPr bwMode="auto">
          <a:xfrm>
            <a:off x="1111250" y="1808163"/>
            <a:ext cx="2363788" cy="3743325"/>
          </a:xfrm>
          <a:prstGeom prst="rect">
            <a:avLst/>
          </a:prstGeom>
          <a:noFill/>
          <a:ln w="9525">
            <a:noFill/>
            <a:miter lim="800000"/>
            <a:headEnd/>
            <a:tailEnd/>
          </a:ln>
        </p:spPr>
      </p:pic>
      <p:pic>
        <p:nvPicPr>
          <p:cNvPr id="71683" name="Picture 3"/>
          <p:cNvPicPr>
            <a:picLocks noChangeAspect="1" noChangeArrowheads="1"/>
          </p:cNvPicPr>
          <p:nvPr/>
        </p:nvPicPr>
        <p:blipFill>
          <a:blip r:embed="rId4" cstate="print"/>
          <a:srcRect/>
          <a:stretch>
            <a:fillRect/>
          </a:stretch>
        </p:blipFill>
        <p:spPr bwMode="auto">
          <a:xfrm>
            <a:off x="3722688" y="1884363"/>
            <a:ext cx="2066925" cy="3830637"/>
          </a:xfrm>
          <a:prstGeom prst="rect">
            <a:avLst/>
          </a:prstGeom>
          <a:noFill/>
          <a:ln w="9525">
            <a:noFill/>
            <a:miter lim="800000"/>
            <a:headEnd/>
            <a:tailEnd/>
          </a:ln>
        </p:spPr>
      </p:pic>
      <p:pic>
        <p:nvPicPr>
          <p:cNvPr id="71684" name="Picture 4"/>
          <p:cNvPicPr>
            <a:picLocks noChangeAspect="1" noChangeArrowheads="1"/>
          </p:cNvPicPr>
          <p:nvPr/>
        </p:nvPicPr>
        <p:blipFill>
          <a:blip r:embed="rId5" cstate="print"/>
          <a:srcRect/>
          <a:stretch>
            <a:fillRect/>
          </a:stretch>
        </p:blipFill>
        <p:spPr bwMode="auto">
          <a:xfrm>
            <a:off x="5988050" y="1808163"/>
            <a:ext cx="2127250" cy="3860800"/>
          </a:xfrm>
          <a:prstGeom prst="rect">
            <a:avLst/>
          </a:prstGeom>
          <a:noFill/>
          <a:ln w="9525">
            <a:noFill/>
            <a:miter lim="800000"/>
            <a:headEnd/>
            <a:tailEnd/>
          </a:ln>
        </p:spPr>
      </p:pic>
      <p:sp>
        <p:nvSpPr>
          <p:cNvPr id="71685" name="Text Box 5"/>
          <p:cNvSpPr txBox="1">
            <a:spLocks noChangeArrowheads="1"/>
          </p:cNvSpPr>
          <p:nvPr/>
        </p:nvSpPr>
        <p:spPr bwMode="auto">
          <a:xfrm>
            <a:off x="3778250" y="1198563"/>
            <a:ext cx="1938338" cy="342900"/>
          </a:xfrm>
          <a:prstGeom prst="rect">
            <a:avLst/>
          </a:prstGeom>
          <a:noFill/>
          <a:ln w="9525">
            <a:noFill/>
            <a:miter lim="800000"/>
            <a:headEnd/>
            <a:tailEnd/>
          </a:ln>
        </p:spPr>
        <p:txBody>
          <a:bodyPr/>
          <a:lstStyle/>
          <a:p>
            <a:pPr eaLnBrk="0" hangingPunct="0"/>
            <a:r>
              <a:rPr lang="en-US" sz="1400" b="1">
                <a:latin typeface="Arial" pitchFamily="34" charset="0"/>
                <a:cs typeface="Times New Roman" pitchFamily="18" charset="0"/>
              </a:rPr>
              <a:t>32-bit CompactPCI</a:t>
            </a:r>
            <a:endParaRPr lang="en-US" sz="1400" b="1">
              <a:latin typeface="Arial" pitchFamily="34" charset="0"/>
            </a:endParaRPr>
          </a:p>
          <a:p>
            <a:pPr eaLnBrk="0" hangingPunct="0"/>
            <a:r>
              <a:rPr lang="en-US" sz="1400" b="1">
                <a:latin typeface="Arial" pitchFamily="34" charset="0"/>
                <a:cs typeface="Times New Roman" pitchFamily="18" charset="0"/>
              </a:rPr>
              <a:t>Module</a:t>
            </a:r>
            <a:endParaRPr lang="en-US" sz="1400" b="1">
              <a:latin typeface="Arial" pitchFamily="34" charset="0"/>
            </a:endParaRPr>
          </a:p>
        </p:txBody>
      </p:sp>
      <p:sp>
        <p:nvSpPr>
          <p:cNvPr id="71686" name="Text Box 6"/>
          <p:cNvSpPr txBox="1">
            <a:spLocks noChangeArrowheads="1"/>
          </p:cNvSpPr>
          <p:nvPr/>
        </p:nvSpPr>
        <p:spPr bwMode="auto">
          <a:xfrm>
            <a:off x="1339850" y="1198563"/>
            <a:ext cx="2012950" cy="342900"/>
          </a:xfrm>
          <a:prstGeom prst="rect">
            <a:avLst/>
          </a:prstGeom>
          <a:noFill/>
          <a:ln w="9525">
            <a:noFill/>
            <a:miter lim="800000"/>
            <a:headEnd/>
            <a:tailEnd/>
          </a:ln>
        </p:spPr>
        <p:txBody>
          <a:bodyPr/>
          <a:lstStyle/>
          <a:p>
            <a:pPr eaLnBrk="0" hangingPunct="0"/>
            <a:r>
              <a:rPr lang="en-US" sz="1400" b="1">
                <a:latin typeface="Arial" pitchFamily="34" charset="0"/>
                <a:cs typeface="Times New Roman" pitchFamily="18" charset="0"/>
              </a:rPr>
              <a:t>PXI Express </a:t>
            </a:r>
          </a:p>
          <a:p>
            <a:pPr eaLnBrk="0" hangingPunct="0"/>
            <a:r>
              <a:rPr lang="en-US" sz="1400" b="1">
                <a:latin typeface="Arial" pitchFamily="34" charset="0"/>
                <a:cs typeface="Times New Roman" pitchFamily="18" charset="0"/>
              </a:rPr>
              <a:t>Peripheral Module</a:t>
            </a:r>
            <a:endParaRPr lang="en-US" sz="1400" b="1">
              <a:latin typeface="Arial" pitchFamily="34" charset="0"/>
            </a:endParaRPr>
          </a:p>
        </p:txBody>
      </p:sp>
      <p:sp>
        <p:nvSpPr>
          <p:cNvPr id="71687" name="Text Box 7"/>
          <p:cNvSpPr txBox="1">
            <a:spLocks noChangeArrowheads="1"/>
          </p:cNvSpPr>
          <p:nvPr/>
        </p:nvSpPr>
        <p:spPr bwMode="auto">
          <a:xfrm>
            <a:off x="5943600" y="1174750"/>
            <a:ext cx="2209800" cy="273050"/>
          </a:xfrm>
          <a:prstGeom prst="rect">
            <a:avLst/>
          </a:prstGeom>
          <a:noFill/>
          <a:ln w="9525">
            <a:noFill/>
            <a:miter lim="800000"/>
            <a:headEnd/>
            <a:tailEnd/>
          </a:ln>
        </p:spPr>
        <p:txBody>
          <a:bodyPr/>
          <a:lstStyle/>
          <a:p>
            <a:pPr eaLnBrk="0" hangingPunct="0"/>
            <a:r>
              <a:rPr lang="en-US" sz="1400" b="1">
                <a:latin typeface="Arial" pitchFamily="34" charset="0"/>
                <a:cs typeface="Times New Roman" pitchFamily="18" charset="0"/>
              </a:rPr>
              <a:t>Hybrid Slot-Compatible PXI Module</a:t>
            </a:r>
            <a:endParaRPr lang="en-US" sz="1400" b="1">
              <a:latin typeface="Arial" pitchFamily="34" charset="0"/>
            </a:endParaRPr>
          </a:p>
        </p:txBody>
      </p:sp>
      <p:sp>
        <p:nvSpPr>
          <p:cNvPr id="71688" name="Rectangle 8"/>
          <p:cNvSpPr>
            <a:spLocks noChangeArrowheads="1"/>
          </p:cNvSpPr>
          <p:nvPr/>
        </p:nvSpPr>
        <p:spPr bwMode="auto">
          <a:xfrm>
            <a:off x="1066800" y="1752600"/>
            <a:ext cx="7086600" cy="3962400"/>
          </a:xfrm>
          <a:prstGeom prst="rect">
            <a:avLst/>
          </a:prstGeom>
          <a:noFill/>
          <a:ln w="9525" algn="ctr">
            <a:solidFill>
              <a:schemeClr val="tx1"/>
            </a:solidFill>
            <a:miter lim="800000"/>
            <a:headEnd type="none" w="sm" len="sm"/>
            <a:tailEnd type="none" w="sm" len="sm"/>
          </a:ln>
        </p:spPr>
        <p:txBody>
          <a:bodyPr wrap="none" anchor="ctr"/>
          <a:lstStyle/>
          <a:p>
            <a:endParaRPr lang="en-US"/>
          </a:p>
        </p:txBody>
      </p:sp>
      <p:sp>
        <p:nvSpPr>
          <p:cNvPr id="71689" name="Line 9"/>
          <p:cNvSpPr>
            <a:spLocks noChangeShapeType="1"/>
          </p:cNvSpPr>
          <p:nvPr/>
        </p:nvSpPr>
        <p:spPr bwMode="auto">
          <a:xfrm>
            <a:off x="3549650" y="1731963"/>
            <a:ext cx="1588" cy="3959225"/>
          </a:xfrm>
          <a:prstGeom prst="line">
            <a:avLst/>
          </a:prstGeom>
          <a:noFill/>
          <a:ln w="9525">
            <a:solidFill>
              <a:schemeClr val="tx1"/>
            </a:solidFill>
            <a:round/>
            <a:headEnd type="none" w="sm" len="sm"/>
            <a:tailEnd type="none" w="sm" len="sm"/>
          </a:ln>
        </p:spPr>
        <p:txBody>
          <a:bodyPr wrap="none" anchor="ctr"/>
          <a:lstStyle/>
          <a:p>
            <a:endParaRPr lang="en-US"/>
          </a:p>
        </p:txBody>
      </p:sp>
      <p:sp>
        <p:nvSpPr>
          <p:cNvPr id="71690" name="Line 10"/>
          <p:cNvSpPr>
            <a:spLocks noChangeShapeType="1"/>
          </p:cNvSpPr>
          <p:nvPr/>
        </p:nvSpPr>
        <p:spPr bwMode="auto">
          <a:xfrm>
            <a:off x="5911850" y="1731963"/>
            <a:ext cx="1588" cy="3965575"/>
          </a:xfrm>
          <a:prstGeom prst="line">
            <a:avLst/>
          </a:prstGeom>
          <a:noFill/>
          <a:ln w="9525">
            <a:solidFill>
              <a:schemeClr val="tx1"/>
            </a:solidFill>
            <a:round/>
            <a:headEnd type="none" w="sm" len="sm"/>
            <a:tailEnd type="none" w="sm" len="sm"/>
          </a:ln>
        </p:spPr>
        <p:txBody>
          <a:bodyPr wrap="none" anchor="ctr"/>
          <a:lstStyle/>
          <a:p>
            <a:endParaRPr lang="en-US"/>
          </a:p>
        </p:txBody>
      </p:sp>
      <p:sp>
        <p:nvSpPr>
          <p:cNvPr id="71691" name="Rectangle 11"/>
          <p:cNvSpPr>
            <a:spLocks noChangeArrowheads="1"/>
          </p:cNvSpPr>
          <p:nvPr/>
        </p:nvSpPr>
        <p:spPr bwMode="auto">
          <a:xfrm>
            <a:off x="381000" y="304800"/>
            <a:ext cx="8534400" cy="1066800"/>
          </a:xfrm>
          <a:prstGeom prst="rect">
            <a:avLst/>
          </a:prstGeom>
          <a:noFill/>
          <a:ln w="9525">
            <a:noFill/>
            <a:miter lim="800000"/>
            <a:headEnd/>
            <a:tailEnd/>
          </a:ln>
        </p:spPr>
        <p:txBody>
          <a:bodyPr anchor="ctr"/>
          <a:lstStyle/>
          <a:p>
            <a:pPr algn="l"/>
            <a:r>
              <a:rPr lang="en-GB" sz="4000" b="1">
                <a:solidFill>
                  <a:srgbClr val="006699"/>
                </a:solidFill>
              </a:rPr>
              <a:t>Hybrid Slot-Compatible Modules</a:t>
            </a:r>
            <a:endParaRPr lang="en-US" sz="4000" b="1">
              <a:solidFill>
                <a:srgbClr val="006699"/>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381000"/>
            <a:ext cx="8077200" cy="823913"/>
          </a:xfrm>
        </p:spPr>
        <p:txBody>
          <a:bodyPr/>
          <a:lstStyle/>
          <a:p>
            <a:r>
              <a:rPr lang="en-US" smtClean="0"/>
              <a:t>Peripheral Slot Summary</a:t>
            </a:r>
          </a:p>
        </p:txBody>
      </p:sp>
      <p:pic>
        <p:nvPicPr>
          <p:cNvPr id="72707" name="Picture 3" descr="Hybrid"/>
          <p:cNvPicPr>
            <a:picLocks noChangeAspect="1" noChangeArrowheads="1"/>
          </p:cNvPicPr>
          <p:nvPr/>
        </p:nvPicPr>
        <p:blipFill>
          <a:blip r:embed="rId3" cstate="print"/>
          <a:srcRect/>
          <a:stretch>
            <a:fillRect/>
          </a:stretch>
        </p:blipFill>
        <p:spPr bwMode="auto">
          <a:xfrm>
            <a:off x="4191000" y="2076450"/>
            <a:ext cx="663575" cy="3856038"/>
          </a:xfrm>
          <a:prstGeom prst="rect">
            <a:avLst/>
          </a:prstGeom>
          <a:noFill/>
          <a:ln w="9525">
            <a:noFill/>
            <a:miter lim="800000"/>
            <a:headEnd/>
            <a:tailEnd/>
          </a:ln>
        </p:spPr>
      </p:pic>
      <p:pic>
        <p:nvPicPr>
          <p:cNvPr id="72708" name="Picture 4" descr="pxi-1"/>
          <p:cNvPicPr>
            <a:picLocks noChangeAspect="1" noChangeArrowheads="1"/>
          </p:cNvPicPr>
          <p:nvPr/>
        </p:nvPicPr>
        <p:blipFill>
          <a:blip r:embed="rId4" cstate="print"/>
          <a:srcRect/>
          <a:stretch>
            <a:fillRect/>
          </a:stretch>
        </p:blipFill>
        <p:spPr bwMode="auto">
          <a:xfrm>
            <a:off x="5181600" y="2105025"/>
            <a:ext cx="528638" cy="3765550"/>
          </a:xfrm>
          <a:prstGeom prst="rect">
            <a:avLst/>
          </a:prstGeom>
          <a:noFill/>
          <a:ln w="9525">
            <a:noFill/>
            <a:miter lim="800000"/>
            <a:headEnd/>
            <a:tailEnd/>
          </a:ln>
        </p:spPr>
      </p:pic>
      <p:pic>
        <p:nvPicPr>
          <p:cNvPr id="72709" name="Picture 5" descr="PXIe"/>
          <p:cNvPicPr>
            <a:picLocks noChangeAspect="1" noChangeArrowheads="1"/>
          </p:cNvPicPr>
          <p:nvPr/>
        </p:nvPicPr>
        <p:blipFill>
          <a:blip r:embed="rId5" cstate="print"/>
          <a:srcRect/>
          <a:stretch>
            <a:fillRect/>
          </a:stretch>
        </p:blipFill>
        <p:spPr bwMode="auto">
          <a:xfrm>
            <a:off x="3375025" y="2057400"/>
            <a:ext cx="663575" cy="3829050"/>
          </a:xfrm>
          <a:prstGeom prst="rect">
            <a:avLst/>
          </a:prstGeom>
          <a:noFill/>
          <a:ln w="9525">
            <a:noFill/>
            <a:miter lim="800000"/>
            <a:headEnd/>
            <a:tailEnd/>
          </a:ln>
        </p:spPr>
      </p:pic>
      <p:pic>
        <p:nvPicPr>
          <p:cNvPr id="72710" name="Picture 6" descr="STM"/>
          <p:cNvPicPr>
            <a:picLocks noChangeAspect="1" noChangeArrowheads="1"/>
          </p:cNvPicPr>
          <p:nvPr/>
        </p:nvPicPr>
        <p:blipFill>
          <a:blip r:embed="rId6" cstate="print"/>
          <a:srcRect/>
          <a:stretch>
            <a:fillRect/>
          </a:stretch>
        </p:blipFill>
        <p:spPr bwMode="auto">
          <a:xfrm>
            <a:off x="2514600" y="2076450"/>
            <a:ext cx="681038" cy="3829050"/>
          </a:xfrm>
          <a:prstGeom prst="rect">
            <a:avLst/>
          </a:prstGeom>
          <a:noFill/>
          <a:ln w="9525">
            <a:noFill/>
            <a:miter lim="800000"/>
            <a:headEnd/>
            <a:tailEnd/>
          </a:ln>
        </p:spPr>
      </p:pic>
      <p:pic>
        <p:nvPicPr>
          <p:cNvPr id="72711" name="Picture 7" descr="PXIe"/>
          <p:cNvPicPr>
            <a:picLocks noChangeAspect="1" noChangeArrowheads="1"/>
          </p:cNvPicPr>
          <p:nvPr/>
        </p:nvPicPr>
        <p:blipFill>
          <a:blip r:embed="rId7" cstate="print">
            <a:clrChange>
              <a:clrFrom>
                <a:srgbClr val="FFFFFE"/>
              </a:clrFrom>
              <a:clrTo>
                <a:srgbClr val="FFFFFE">
                  <a:alpha val="0"/>
                </a:srgbClr>
              </a:clrTo>
            </a:clrChange>
          </a:blip>
          <a:srcRect/>
          <a:stretch>
            <a:fillRect/>
          </a:stretch>
        </p:blipFill>
        <p:spPr bwMode="auto">
          <a:xfrm>
            <a:off x="3408363" y="5453063"/>
            <a:ext cx="538162" cy="493712"/>
          </a:xfrm>
          <a:prstGeom prst="rect">
            <a:avLst/>
          </a:prstGeom>
          <a:noFill/>
          <a:ln w="9525">
            <a:noFill/>
            <a:miter lim="800000"/>
            <a:headEnd/>
            <a:tailEnd/>
          </a:ln>
        </p:spPr>
      </p:pic>
      <p:grpSp>
        <p:nvGrpSpPr>
          <p:cNvPr id="2" name="Group 8"/>
          <p:cNvGrpSpPr>
            <a:grpSpLocks/>
          </p:cNvGrpSpPr>
          <p:nvPr/>
        </p:nvGrpSpPr>
        <p:grpSpPr bwMode="auto">
          <a:xfrm>
            <a:off x="4038600" y="3581400"/>
            <a:ext cx="2819400" cy="1803400"/>
            <a:chOff x="2544" y="2400"/>
            <a:chExt cx="1776" cy="1136"/>
          </a:xfrm>
        </p:grpSpPr>
        <p:sp>
          <p:nvSpPr>
            <p:cNvPr id="72729" name="Text Box 9"/>
            <p:cNvSpPr txBox="1">
              <a:spLocks noChangeArrowheads="1"/>
            </p:cNvSpPr>
            <p:nvPr/>
          </p:nvSpPr>
          <p:spPr bwMode="auto">
            <a:xfrm>
              <a:off x="3905" y="2832"/>
              <a:ext cx="415" cy="288"/>
            </a:xfrm>
            <a:prstGeom prst="rect">
              <a:avLst/>
            </a:prstGeom>
            <a:noFill/>
            <a:ln w="9525">
              <a:noFill/>
              <a:miter lim="800000"/>
              <a:headEnd/>
              <a:tailEnd/>
            </a:ln>
          </p:spPr>
          <p:txBody>
            <a:bodyPr wrap="none" anchor="ctr">
              <a:spAutoFit/>
            </a:bodyPr>
            <a:lstStyle/>
            <a:p>
              <a:pPr eaLnBrk="0" hangingPunct="0">
                <a:spcBef>
                  <a:spcPct val="50000"/>
                </a:spcBef>
              </a:pPr>
              <a:r>
                <a:rPr lang="en-US" sz="2400">
                  <a:latin typeface="Times" pitchFamily="18" charset="0"/>
                </a:rPr>
                <a:t>PCI</a:t>
              </a:r>
            </a:p>
          </p:txBody>
        </p:sp>
        <p:sp>
          <p:nvSpPr>
            <p:cNvPr id="72730" name="Rectangle 10"/>
            <p:cNvSpPr>
              <a:spLocks noChangeArrowheads="1"/>
            </p:cNvSpPr>
            <p:nvPr/>
          </p:nvSpPr>
          <p:spPr bwMode="auto">
            <a:xfrm>
              <a:off x="2544" y="2400"/>
              <a:ext cx="1104" cy="1136"/>
            </a:xfrm>
            <a:prstGeom prst="rect">
              <a:avLst/>
            </a:prstGeom>
            <a:noFill/>
            <a:ln w="25400">
              <a:solidFill>
                <a:schemeClr val="hlink"/>
              </a:solidFill>
              <a:miter lim="800000"/>
              <a:headEnd/>
              <a:tailEnd/>
            </a:ln>
          </p:spPr>
          <p:txBody>
            <a:bodyPr wrap="none" anchor="ctr"/>
            <a:lstStyle/>
            <a:p>
              <a:endParaRPr lang="en-US"/>
            </a:p>
          </p:txBody>
        </p:sp>
      </p:grpSp>
      <p:sp>
        <p:nvSpPr>
          <p:cNvPr id="72713" name="Text Box 11"/>
          <p:cNvSpPr txBox="1">
            <a:spLocks noChangeArrowheads="1"/>
          </p:cNvSpPr>
          <p:nvPr/>
        </p:nvSpPr>
        <p:spPr bwMode="auto">
          <a:xfrm rot="-5400000">
            <a:off x="4950619" y="1480344"/>
            <a:ext cx="674688" cy="457200"/>
          </a:xfrm>
          <a:prstGeom prst="rect">
            <a:avLst/>
          </a:prstGeom>
          <a:noFill/>
          <a:ln w="9525">
            <a:noFill/>
            <a:miter lim="800000"/>
            <a:headEnd/>
            <a:tailEnd/>
          </a:ln>
        </p:spPr>
        <p:txBody>
          <a:bodyPr wrap="none" anchor="ctr">
            <a:spAutoFit/>
          </a:bodyPr>
          <a:lstStyle/>
          <a:p>
            <a:pPr eaLnBrk="0" hangingPunct="0">
              <a:spcBef>
                <a:spcPct val="50000"/>
              </a:spcBef>
            </a:pPr>
            <a:r>
              <a:rPr lang="en-US" sz="2400">
                <a:latin typeface="Times" pitchFamily="18" charset="0"/>
              </a:rPr>
              <a:t>PXI</a:t>
            </a:r>
          </a:p>
        </p:txBody>
      </p:sp>
      <p:sp>
        <p:nvSpPr>
          <p:cNvPr id="72714" name="Text Box 12"/>
          <p:cNvSpPr txBox="1">
            <a:spLocks noChangeArrowheads="1"/>
          </p:cNvSpPr>
          <p:nvPr/>
        </p:nvSpPr>
        <p:spPr bwMode="auto">
          <a:xfrm rot="-5400000">
            <a:off x="3714750" y="1293813"/>
            <a:ext cx="1047750" cy="457200"/>
          </a:xfrm>
          <a:prstGeom prst="rect">
            <a:avLst/>
          </a:prstGeom>
          <a:noFill/>
          <a:ln w="9525">
            <a:noFill/>
            <a:miter lim="800000"/>
            <a:headEnd/>
            <a:tailEnd/>
          </a:ln>
        </p:spPr>
        <p:txBody>
          <a:bodyPr wrap="none" anchor="b">
            <a:spAutoFit/>
          </a:bodyPr>
          <a:lstStyle/>
          <a:p>
            <a:pPr eaLnBrk="0" hangingPunct="0">
              <a:spcBef>
                <a:spcPct val="50000"/>
              </a:spcBef>
            </a:pPr>
            <a:r>
              <a:rPr lang="en-US" sz="2400">
                <a:latin typeface="Times" pitchFamily="18" charset="0"/>
              </a:rPr>
              <a:t>Hybrid</a:t>
            </a:r>
          </a:p>
        </p:txBody>
      </p:sp>
      <p:sp>
        <p:nvSpPr>
          <p:cNvPr id="72715" name="Text Box 13"/>
          <p:cNvSpPr txBox="1">
            <a:spLocks noChangeArrowheads="1"/>
          </p:cNvSpPr>
          <p:nvPr/>
        </p:nvSpPr>
        <p:spPr bwMode="auto">
          <a:xfrm rot="-5400000">
            <a:off x="3094831" y="1431132"/>
            <a:ext cx="811213" cy="457200"/>
          </a:xfrm>
          <a:prstGeom prst="rect">
            <a:avLst/>
          </a:prstGeom>
          <a:noFill/>
          <a:ln w="9525">
            <a:noFill/>
            <a:miter lim="800000"/>
            <a:headEnd/>
            <a:tailEnd/>
          </a:ln>
        </p:spPr>
        <p:txBody>
          <a:bodyPr wrap="none" anchor="b">
            <a:spAutoFit/>
          </a:bodyPr>
          <a:lstStyle/>
          <a:p>
            <a:pPr eaLnBrk="0" hangingPunct="0">
              <a:spcBef>
                <a:spcPct val="50000"/>
              </a:spcBef>
            </a:pPr>
            <a:r>
              <a:rPr lang="en-US" sz="2400">
                <a:latin typeface="Times" pitchFamily="18" charset="0"/>
              </a:rPr>
              <a:t>PXIe</a:t>
            </a:r>
          </a:p>
        </p:txBody>
      </p:sp>
      <p:sp>
        <p:nvSpPr>
          <p:cNvPr id="72716" name="Text Box 14"/>
          <p:cNvSpPr txBox="1">
            <a:spLocks noChangeArrowheads="1"/>
          </p:cNvSpPr>
          <p:nvPr/>
        </p:nvSpPr>
        <p:spPr bwMode="auto">
          <a:xfrm rot="-5400000">
            <a:off x="2126456" y="1400969"/>
            <a:ext cx="1081088" cy="457200"/>
          </a:xfrm>
          <a:prstGeom prst="rect">
            <a:avLst/>
          </a:prstGeom>
          <a:noFill/>
          <a:ln w="9525">
            <a:noFill/>
            <a:miter lim="800000"/>
            <a:headEnd/>
            <a:tailEnd/>
          </a:ln>
        </p:spPr>
        <p:txBody>
          <a:bodyPr wrap="none" anchor="b">
            <a:spAutoFit/>
          </a:bodyPr>
          <a:lstStyle/>
          <a:p>
            <a:pPr eaLnBrk="0" hangingPunct="0">
              <a:spcBef>
                <a:spcPct val="50000"/>
              </a:spcBef>
            </a:pPr>
            <a:r>
              <a:rPr lang="en-US" sz="2400">
                <a:latin typeface="Times" pitchFamily="18" charset="0"/>
              </a:rPr>
              <a:t>Timing</a:t>
            </a:r>
          </a:p>
        </p:txBody>
      </p:sp>
      <p:grpSp>
        <p:nvGrpSpPr>
          <p:cNvPr id="3" name="Group 15"/>
          <p:cNvGrpSpPr>
            <a:grpSpLocks/>
          </p:cNvGrpSpPr>
          <p:nvPr/>
        </p:nvGrpSpPr>
        <p:grpSpPr bwMode="auto">
          <a:xfrm>
            <a:off x="2362200" y="2057400"/>
            <a:ext cx="6781800" cy="609600"/>
            <a:chOff x="1488" y="1440"/>
            <a:chExt cx="4272" cy="384"/>
          </a:xfrm>
        </p:grpSpPr>
        <p:sp>
          <p:nvSpPr>
            <p:cNvPr id="72727" name="Rectangle 16"/>
            <p:cNvSpPr>
              <a:spLocks noChangeArrowheads="1"/>
            </p:cNvSpPr>
            <p:nvPr/>
          </p:nvSpPr>
          <p:spPr bwMode="auto">
            <a:xfrm>
              <a:off x="1488" y="1440"/>
              <a:ext cx="2160" cy="384"/>
            </a:xfrm>
            <a:prstGeom prst="rect">
              <a:avLst/>
            </a:prstGeom>
            <a:noFill/>
            <a:ln w="25400">
              <a:solidFill>
                <a:schemeClr val="hlink"/>
              </a:solidFill>
              <a:miter lim="800000"/>
              <a:headEnd/>
              <a:tailEnd/>
            </a:ln>
          </p:spPr>
          <p:txBody>
            <a:bodyPr wrap="none" anchor="ctr"/>
            <a:lstStyle/>
            <a:p>
              <a:endParaRPr lang="en-US"/>
            </a:p>
          </p:txBody>
        </p:sp>
        <p:sp>
          <p:nvSpPr>
            <p:cNvPr id="72728" name="Text Box 17"/>
            <p:cNvSpPr txBox="1">
              <a:spLocks noChangeArrowheads="1"/>
            </p:cNvSpPr>
            <p:nvPr/>
          </p:nvSpPr>
          <p:spPr bwMode="auto">
            <a:xfrm>
              <a:off x="3847" y="1488"/>
              <a:ext cx="1913" cy="288"/>
            </a:xfrm>
            <a:prstGeom prst="rect">
              <a:avLst/>
            </a:prstGeom>
            <a:noFill/>
            <a:ln w="9525">
              <a:noFill/>
              <a:miter lim="800000"/>
              <a:headEnd/>
              <a:tailEnd/>
            </a:ln>
          </p:spPr>
          <p:txBody>
            <a:bodyPr wrap="none" anchor="ctr">
              <a:spAutoFit/>
            </a:bodyPr>
            <a:lstStyle/>
            <a:p>
              <a:pPr eaLnBrk="0" hangingPunct="0">
                <a:spcBef>
                  <a:spcPct val="50000"/>
                </a:spcBef>
              </a:pPr>
              <a:r>
                <a:rPr lang="en-US" sz="2400">
                  <a:latin typeface="Times" pitchFamily="18" charset="0"/>
                </a:rPr>
                <a:t>PXI Timing/Triggering</a:t>
              </a:r>
            </a:p>
          </p:txBody>
        </p:sp>
      </p:grpSp>
      <p:grpSp>
        <p:nvGrpSpPr>
          <p:cNvPr id="4" name="Group 18"/>
          <p:cNvGrpSpPr>
            <a:grpSpLocks/>
          </p:cNvGrpSpPr>
          <p:nvPr/>
        </p:nvGrpSpPr>
        <p:grpSpPr bwMode="auto">
          <a:xfrm>
            <a:off x="174625" y="3581400"/>
            <a:ext cx="3178175" cy="1752600"/>
            <a:chOff x="110" y="2400"/>
            <a:chExt cx="2002" cy="1104"/>
          </a:xfrm>
        </p:grpSpPr>
        <p:sp>
          <p:nvSpPr>
            <p:cNvPr id="72725" name="Rectangle 19"/>
            <p:cNvSpPr>
              <a:spLocks noChangeArrowheads="1"/>
            </p:cNvSpPr>
            <p:nvPr/>
          </p:nvSpPr>
          <p:spPr bwMode="auto">
            <a:xfrm>
              <a:off x="1488" y="2400"/>
              <a:ext cx="624" cy="1104"/>
            </a:xfrm>
            <a:prstGeom prst="rect">
              <a:avLst/>
            </a:prstGeom>
            <a:noFill/>
            <a:ln w="25400">
              <a:solidFill>
                <a:schemeClr val="tx2"/>
              </a:solidFill>
              <a:miter lim="800000"/>
              <a:headEnd/>
              <a:tailEnd/>
            </a:ln>
          </p:spPr>
          <p:txBody>
            <a:bodyPr wrap="none" anchor="ctr"/>
            <a:lstStyle/>
            <a:p>
              <a:endParaRPr lang="en-US"/>
            </a:p>
          </p:txBody>
        </p:sp>
        <p:sp>
          <p:nvSpPr>
            <p:cNvPr id="72726" name="Text Box 20"/>
            <p:cNvSpPr txBox="1">
              <a:spLocks noChangeArrowheads="1"/>
            </p:cNvSpPr>
            <p:nvPr/>
          </p:nvSpPr>
          <p:spPr bwMode="auto">
            <a:xfrm>
              <a:off x="110" y="2746"/>
              <a:ext cx="1295" cy="518"/>
            </a:xfrm>
            <a:prstGeom prst="rect">
              <a:avLst/>
            </a:prstGeom>
            <a:noFill/>
            <a:ln w="9525">
              <a:noFill/>
              <a:miter lim="800000"/>
              <a:headEnd/>
              <a:tailEnd/>
            </a:ln>
          </p:spPr>
          <p:txBody>
            <a:bodyPr wrap="none" anchor="ctr">
              <a:spAutoFit/>
            </a:bodyPr>
            <a:lstStyle/>
            <a:p>
              <a:pPr eaLnBrk="0" hangingPunct="0">
                <a:spcBef>
                  <a:spcPct val="50000"/>
                </a:spcBef>
              </a:pPr>
              <a:r>
                <a:rPr lang="en-US" sz="2400">
                  <a:latin typeface="Times" pitchFamily="18" charset="0"/>
                </a:rPr>
                <a:t>PXIe </a:t>
              </a:r>
              <a:br>
                <a:rPr lang="en-US" sz="2400">
                  <a:latin typeface="Times" pitchFamily="18" charset="0"/>
                </a:rPr>
              </a:br>
              <a:r>
                <a:rPr lang="en-US" sz="2400">
                  <a:latin typeface="Times" pitchFamily="18" charset="0"/>
                </a:rPr>
                <a:t>System Timing</a:t>
              </a:r>
            </a:p>
          </p:txBody>
        </p:sp>
      </p:grpSp>
      <p:grpSp>
        <p:nvGrpSpPr>
          <p:cNvPr id="5" name="Group 21"/>
          <p:cNvGrpSpPr>
            <a:grpSpLocks/>
          </p:cNvGrpSpPr>
          <p:nvPr/>
        </p:nvGrpSpPr>
        <p:grpSpPr bwMode="auto">
          <a:xfrm>
            <a:off x="5105400" y="2667000"/>
            <a:ext cx="2438400" cy="914400"/>
            <a:chOff x="3216" y="1824"/>
            <a:chExt cx="1536" cy="576"/>
          </a:xfrm>
        </p:grpSpPr>
        <p:sp>
          <p:nvSpPr>
            <p:cNvPr id="72723" name="Rectangle 22"/>
            <p:cNvSpPr>
              <a:spLocks noChangeArrowheads="1"/>
            </p:cNvSpPr>
            <p:nvPr/>
          </p:nvSpPr>
          <p:spPr bwMode="auto">
            <a:xfrm>
              <a:off x="3216" y="1824"/>
              <a:ext cx="432" cy="576"/>
            </a:xfrm>
            <a:prstGeom prst="rect">
              <a:avLst/>
            </a:prstGeom>
            <a:noFill/>
            <a:ln w="25400">
              <a:solidFill>
                <a:schemeClr val="hlink"/>
              </a:solidFill>
              <a:miter lim="800000"/>
              <a:headEnd/>
              <a:tailEnd/>
            </a:ln>
          </p:spPr>
          <p:txBody>
            <a:bodyPr wrap="none" anchor="ctr"/>
            <a:lstStyle/>
            <a:p>
              <a:endParaRPr lang="en-US"/>
            </a:p>
          </p:txBody>
        </p:sp>
        <p:sp>
          <p:nvSpPr>
            <p:cNvPr id="72724" name="Text Box 23"/>
            <p:cNvSpPr txBox="1">
              <a:spLocks noChangeArrowheads="1"/>
            </p:cNvSpPr>
            <p:nvPr/>
          </p:nvSpPr>
          <p:spPr bwMode="auto">
            <a:xfrm>
              <a:off x="3852" y="1968"/>
              <a:ext cx="900" cy="288"/>
            </a:xfrm>
            <a:prstGeom prst="rect">
              <a:avLst/>
            </a:prstGeom>
            <a:noFill/>
            <a:ln w="9525">
              <a:noFill/>
              <a:miter lim="800000"/>
              <a:headEnd/>
              <a:tailEnd/>
            </a:ln>
          </p:spPr>
          <p:txBody>
            <a:bodyPr wrap="none" anchor="ctr">
              <a:spAutoFit/>
            </a:bodyPr>
            <a:lstStyle/>
            <a:p>
              <a:pPr eaLnBrk="0" hangingPunct="0">
                <a:spcBef>
                  <a:spcPct val="50000"/>
                </a:spcBef>
              </a:pPr>
              <a:r>
                <a:rPr lang="en-US" sz="2400">
                  <a:latin typeface="Times" pitchFamily="18" charset="0"/>
                </a:rPr>
                <a:t>Local Bus</a:t>
              </a:r>
            </a:p>
          </p:txBody>
        </p:sp>
      </p:grpSp>
      <p:grpSp>
        <p:nvGrpSpPr>
          <p:cNvPr id="6" name="Group 24"/>
          <p:cNvGrpSpPr>
            <a:grpSpLocks/>
          </p:cNvGrpSpPr>
          <p:nvPr/>
        </p:nvGrpSpPr>
        <p:grpSpPr bwMode="auto">
          <a:xfrm>
            <a:off x="0" y="2667000"/>
            <a:ext cx="4953000" cy="914400"/>
            <a:chOff x="0" y="1824"/>
            <a:chExt cx="3120" cy="576"/>
          </a:xfrm>
        </p:grpSpPr>
        <p:sp>
          <p:nvSpPr>
            <p:cNvPr id="72721" name="Rectangle 25"/>
            <p:cNvSpPr>
              <a:spLocks noChangeArrowheads="1"/>
            </p:cNvSpPr>
            <p:nvPr/>
          </p:nvSpPr>
          <p:spPr bwMode="auto">
            <a:xfrm>
              <a:off x="1488" y="1824"/>
              <a:ext cx="1632" cy="576"/>
            </a:xfrm>
            <a:prstGeom prst="rect">
              <a:avLst/>
            </a:prstGeom>
            <a:noFill/>
            <a:ln w="25400">
              <a:solidFill>
                <a:schemeClr val="tx2"/>
              </a:solidFill>
              <a:miter lim="800000"/>
              <a:headEnd/>
              <a:tailEnd/>
            </a:ln>
          </p:spPr>
          <p:txBody>
            <a:bodyPr wrap="none" anchor="ctr"/>
            <a:lstStyle/>
            <a:p>
              <a:endParaRPr lang="en-US"/>
            </a:p>
          </p:txBody>
        </p:sp>
        <p:sp>
          <p:nvSpPr>
            <p:cNvPr id="72722" name="Text Box 26"/>
            <p:cNvSpPr txBox="1">
              <a:spLocks noChangeArrowheads="1"/>
            </p:cNvSpPr>
            <p:nvPr/>
          </p:nvSpPr>
          <p:spPr bwMode="auto">
            <a:xfrm>
              <a:off x="0" y="1882"/>
              <a:ext cx="1508" cy="518"/>
            </a:xfrm>
            <a:prstGeom prst="rect">
              <a:avLst/>
            </a:prstGeom>
            <a:noFill/>
            <a:ln w="9525">
              <a:noFill/>
              <a:miter lim="800000"/>
              <a:headEnd/>
              <a:tailEnd/>
            </a:ln>
          </p:spPr>
          <p:txBody>
            <a:bodyPr wrap="none" anchor="ctr">
              <a:spAutoFit/>
            </a:bodyPr>
            <a:lstStyle/>
            <a:p>
              <a:pPr eaLnBrk="0" hangingPunct="0">
                <a:spcBef>
                  <a:spcPct val="50000"/>
                </a:spcBef>
              </a:pPr>
              <a:r>
                <a:rPr lang="en-US" sz="2400">
                  <a:latin typeface="Times" pitchFamily="18" charset="0"/>
                </a:rPr>
                <a:t>PCIe</a:t>
              </a:r>
              <a:br>
                <a:rPr lang="en-US" sz="2400">
                  <a:latin typeface="Times" pitchFamily="18" charset="0"/>
                </a:rPr>
              </a:br>
              <a:r>
                <a:rPr lang="en-US" sz="2400">
                  <a:latin typeface="Times" pitchFamily="18" charset="0"/>
                </a:rPr>
                <a:t>PXIe Timing/Trig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ctrTitle" sz="quarter"/>
          </p:nvPr>
        </p:nvSpPr>
        <p:spPr/>
        <p:txBody>
          <a:bodyPr/>
          <a:lstStyle/>
          <a:p>
            <a:r>
              <a:rPr lang="en-US" dirty="0" smtClean="0"/>
              <a:t>Support Issues</a:t>
            </a:r>
          </a:p>
        </p:txBody>
      </p:sp>
      <p:sp>
        <p:nvSpPr>
          <p:cNvPr id="89091" name="Rectangle 4"/>
          <p:cNvSpPr>
            <a:spLocks noGrp="1" noChangeArrowheads="1"/>
          </p:cNvSpPr>
          <p:nvPr>
            <p:ph type="subTitle" sz="quarter" idx="1"/>
          </p:nvPr>
        </p:nvSpPr>
        <p:spPr/>
        <p:txBody>
          <a:bodyPr/>
          <a:lstStyle/>
          <a:p>
            <a:endParaRPr lang="en-US"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r>
              <a:rPr lang="en-US" dirty="0" smtClean="0"/>
              <a:t>Support Issues</a:t>
            </a:r>
          </a:p>
        </p:txBody>
      </p:sp>
      <p:sp>
        <p:nvSpPr>
          <p:cNvPr id="48131" name="Rectangle 3"/>
          <p:cNvSpPr>
            <a:spLocks noGrp="1" noChangeArrowheads="1"/>
          </p:cNvSpPr>
          <p:nvPr>
            <p:ph type="body" idx="4294967295"/>
          </p:nvPr>
        </p:nvSpPr>
        <p:spPr/>
        <p:txBody>
          <a:bodyPr/>
          <a:lstStyle/>
          <a:p>
            <a:r>
              <a:rPr lang="en-US" dirty="0" smtClean="0"/>
              <a:t>BIOS Features</a:t>
            </a:r>
          </a:p>
          <a:p>
            <a:r>
              <a:rPr lang="en-US" dirty="0" smtClean="0"/>
              <a:t>Common PXI Issues</a:t>
            </a:r>
          </a:p>
          <a:p>
            <a:r>
              <a:rPr lang="en-US" dirty="0" smtClean="0"/>
              <a:t>Real-time on PXI Controllers</a:t>
            </a:r>
          </a:p>
          <a:p>
            <a:r>
              <a:rPr lang="en-US" dirty="0" smtClean="0"/>
              <a:t>Touch Panels</a:t>
            </a:r>
          </a:p>
          <a:p>
            <a:endParaRPr lang="en-US" dirty="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304800" y="228600"/>
            <a:ext cx="7772400" cy="1143000"/>
          </a:xfrm>
        </p:spPr>
        <p:txBody>
          <a:bodyPr/>
          <a:lstStyle/>
          <a:p>
            <a:pPr eaLnBrk="1" hangingPunct="1"/>
            <a:r>
              <a:rPr lang="en-US" smtClean="0"/>
              <a:t>The BIOS of your PXI Controller…</a:t>
            </a:r>
          </a:p>
        </p:txBody>
      </p:sp>
      <p:sp>
        <p:nvSpPr>
          <p:cNvPr id="5123" name="Rectangle 3"/>
          <p:cNvSpPr>
            <a:spLocks noGrp="1" noChangeArrowheads="1"/>
          </p:cNvSpPr>
          <p:nvPr>
            <p:ph type="body" idx="1"/>
          </p:nvPr>
        </p:nvSpPr>
        <p:spPr>
          <a:xfrm>
            <a:off x="228600" y="1371600"/>
            <a:ext cx="8686800" cy="4267200"/>
          </a:xfrm>
        </p:spPr>
        <p:txBody>
          <a:bodyPr/>
          <a:lstStyle/>
          <a:p>
            <a:pPr eaLnBrk="1" hangingPunct="1">
              <a:buFontTx/>
              <a:buNone/>
            </a:pPr>
            <a:r>
              <a:rPr lang="en-US" sz="2800" smtClean="0"/>
              <a:t>Every computer has a BIOS (</a:t>
            </a:r>
            <a:r>
              <a:rPr lang="en-US" sz="2800" b="1" smtClean="0"/>
              <a:t>B</a:t>
            </a:r>
            <a:r>
              <a:rPr lang="en-US" sz="2800" smtClean="0"/>
              <a:t>asic </a:t>
            </a:r>
            <a:r>
              <a:rPr lang="en-US" sz="2800" b="1" smtClean="0"/>
              <a:t>I</a:t>
            </a:r>
            <a:r>
              <a:rPr lang="en-US" sz="2800" smtClean="0"/>
              <a:t>nput </a:t>
            </a:r>
            <a:r>
              <a:rPr lang="en-US" sz="2800" b="1" smtClean="0"/>
              <a:t>O</a:t>
            </a:r>
            <a:r>
              <a:rPr lang="en-US" sz="2800" smtClean="0"/>
              <a:t>utput </a:t>
            </a:r>
            <a:r>
              <a:rPr lang="en-US" sz="2800" b="1" smtClean="0"/>
              <a:t>S</a:t>
            </a:r>
            <a:r>
              <a:rPr lang="en-US" sz="2800" smtClean="0"/>
              <a:t>ystem)</a:t>
            </a:r>
          </a:p>
          <a:p>
            <a:pPr lvl="1" eaLnBrk="1" hangingPunct="1"/>
            <a:r>
              <a:rPr lang="en-US" sz="2400" smtClean="0"/>
              <a:t>BIOS serves as an interface between computer’s hardware and operating system (Windows, etc.)</a:t>
            </a:r>
          </a:p>
          <a:p>
            <a:pPr lvl="1" eaLnBrk="1" hangingPunct="1"/>
            <a:r>
              <a:rPr lang="en-US" sz="2400" smtClean="0"/>
              <a:t>Computers boot from the BIOS </a:t>
            </a:r>
            <a:r>
              <a:rPr lang="en-US" sz="2400" b="1" smtClean="0"/>
              <a:t>before</a:t>
            </a:r>
            <a:r>
              <a:rPr lang="en-US" sz="2400" smtClean="0"/>
              <a:t> the operating system</a:t>
            </a:r>
          </a:p>
          <a:p>
            <a:pPr lvl="1" eaLnBrk="1" hangingPunct="1"/>
            <a:r>
              <a:rPr lang="en-US" sz="2400" smtClean="0"/>
              <a:t>To enter/alter the BIOS settings, press &lt;DEL&gt; key as computer comes on</a:t>
            </a:r>
          </a:p>
          <a:p>
            <a:pPr lvl="1" eaLnBrk="1" hangingPunct="1">
              <a:buFontTx/>
              <a:buNone/>
            </a:pPr>
            <a:endParaRPr lang="en-US" sz="2400" smtClean="0"/>
          </a:p>
          <a:p>
            <a:pPr lvl="1" eaLnBrk="1" hangingPunct="1">
              <a:buFontTx/>
              <a:buNone/>
            </a:pPr>
            <a:r>
              <a:rPr lang="en-US" sz="2400" smtClean="0"/>
              <a:t>Note: The BIOS is stored in a different location from the computer’s CMOS, which contains the system set-up parameters (although you can modify these through the BIOS)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smtClean="0"/>
              <a:t>PCI </a:t>
            </a:r>
            <a:r>
              <a:rPr lang="en-US" dirty="0" smtClean="0">
                <a:sym typeface="Wingdings 3" pitchFamily="18" charset="2"/>
              </a:rPr>
              <a:t></a:t>
            </a:r>
            <a:r>
              <a:rPr lang="en-US" dirty="0" smtClean="0"/>
              <a:t> </a:t>
            </a:r>
            <a:r>
              <a:rPr lang="en-US" dirty="0" err="1" smtClean="0"/>
              <a:t>cPCI</a:t>
            </a:r>
            <a:r>
              <a:rPr lang="en-US" dirty="0" smtClean="0"/>
              <a:t> </a:t>
            </a:r>
            <a:r>
              <a:rPr lang="en-US" dirty="0" smtClean="0">
                <a:sym typeface="Wingdings 3" pitchFamily="18" charset="2"/>
              </a:rPr>
              <a:t></a:t>
            </a:r>
            <a:r>
              <a:rPr lang="en-US" dirty="0" smtClean="0"/>
              <a:t> PXI</a:t>
            </a:r>
          </a:p>
        </p:txBody>
      </p:sp>
      <p:sp>
        <p:nvSpPr>
          <p:cNvPr id="9219" name="Rectangle 4"/>
          <p:cNvSpPr>
            <a:spLocks noGrp="1" noChangeArrowheads="1"/>
          </p:cNvSpPr>
          <p:nvPr>
            <p:ph idx="1"/>
          </p:nvPr>
        </p:nvSpPr>
        <p:spPr>
          <a:xfrm>
            <a:off x="685800" y="1600200"/>
            <a:ext cx="7772400" cy="4038600"/>
          </a:xfrm>
        </p:spPr>
        <p:txBody>
          <a:bodyPr/>
          <a:lstStyle/>
          <a:p>
            <a:pPr>
              <a:lnSpc>
                <a:spcPct val="90000"/>
              </a:lnSpc>
            </a:pPr>
            <a:r>
              <a:rPr lang="en-US" sz="2800" dirty="0" smtClean="0"/>
              <a:t>1992 – PCI</a:t>
            </a:r>
          </a:p>
          <a:p>
            <a:pPr lvl="1">
              <a:lnSpc>
                <a:spcPct val="90000"/>
              </a:lnSpc>
            </a:pPr>
            <a:r>
              <a:rPr lang="en-US" sz="2400" dirty="0" smtClean="0"/>
              <a:t>Replaced VESA Local Bus in PC’s</a:t>
            </a:r>
          </a:p>
          <a:p>
            <a:pPr lvl="1">
              <a:lnSpc>
                <a:spcPct val="90000"/>
              </a:lnSpc>
            </a:pPr>
            <a:r>
              <a:rPr lang="en-US" sz="2400" dirty="0" smtClean="0"/>
              <a:t>Still widely in use</a:t>
            </a:r>
          </a:p>
          <a:p>
            <a:pPr>
              <a:lnSpc>
                <a:spcPct val="90000"/>
              </a:lnSpc>
            </a:pPr>
            <a:r>
              <a:rPr lang="en-US" sz="2800" dirty="0" smtClean="0"/>
              <a:t>1995 – </a:t>
            </a:r>
            <a:r>
              <a:rPr lang="en-US" sz="2800" dirty="0" err="1" smtClean="0"/>
              <a:t>cPCI</a:t>
            </a:r>
            <a:r>
              <a:rPr lang="en-US" sz="2800" dirty="0" smtClean="0"/>
              <a:t> (</a:t>
            </a:r>
            <a:r>
              <a:rPr lang="en-US" sz="2800" dirty="0" err="1" smtClean="0"/>
              <a:t>CompactPCI</a:t>
            </a:r>
            <a:r>
              <a:rPr lang="en-US" sz="2800" dirty="0" smtClean="0"/>
              <a:t>)</a:t>
            </a:r>
          </a:p>
          <a:p>
            <a:pPr lvl="1">
              <a:lnSpc>
                <a:spcPct val="90000"/>
              </a:lnSpc>
            </a:pPr>
            <a:r>
              <a:rPr lang="en-US" sz="2400" dirty="0" smtClean="0"/>
              <a:t>Designed for PCI-based industrial computers</a:t>
            </a:r>
          </a:p>
          <a:p>
            <a:pPr lvl="1">
              <a:lnSpc>
                <a:spcPct val="90000"/>
              </a:lnSpc>
            </a:pPr>
            <a:r>
              <a:rPr lang="en-US" sz="2400" dirty="0" smtClean="0"/>
              <a:t>PCI protocol on a new physical form factor</a:t>
            </a:r>
          </a:p>
          <a:p>
            <a:pPr>
              <a:lnSpc>
                <a:spcPct val="90000"/>
              </a:lnSpc>
            </a:pPr>
            <a:r>
              <a:rPr lang="en-US" sz="2800" dirty="0" smtClean="0"/>
              <a:t>1997 – PXI </a:t>
            </a:r>
          </a:p>
          <a:p>
            <a:pPr lvl="1">
              <a:lnSpc>
                <a:spcPct val="90000"/>
              </a:lnSpc>
            </a:pPr>
            <a:r>
              <a:rPr lang="en-US" sz="2400" dirty="0" smtClean="0"/>
              <a:t>Introduced by National Instruments</a:t>
            </a:r>
          </a:p>
          <a:p>
            <a:pPr lvl="1">
              <a:lnSpc>
                <a:spcPct val="90000"/>
              </a:lnSpc>
            </a:pPr>
            <a:r>
              <a:rPr lang="en-US" sz="2400" dirty="0" smtClean="0"/>
              <a:t>Uses same </a:t>
            </a:r>
            <a:r>
              <a:rPr lang="en-US" sz="2400" dirty="0" err="1" smtClean="0"/>
              <a:t>cPCI</a:t>
            </a:r>
            <a:r>
              <a:rPr lang="en-US" sz="2400" dirty="0" smtClean="0"/>
              <a:t> form-factor</a:t>
            </a:r>
          </a:p>
          <a:p>
            <a:pPr lvl="1">
              <a:lnSpc>
                <a:spcPct val="90000"/>
              </a:lnSpc>
            </a:pPr>
            <a:r>
              <a:rPr lang="en-US" sz="2400" dirty="0" smtClean="0"/>
              <a:t>Adds built-in timing and synch functionality</a:t>
            </a:r>
          </a:p>
          <a:p>
            <a:pPr>
              <a:lnSpc>
                <a:spcPct val="90000"/>
              </a:lnSpc>
            </a:pPr>
            <a:endParaRPr lang="en-US" sz="2400" dirty="0" smtClean="0"/>
          </a:p>
          <a:p>
            <a:pPr>
              <a:lnSpc>
                <a:spcPct val="90000"/>
              </a:lnSpc>
            </a:pPr>
            <a:endParaRPr lang="en-US" sz="2400" dirty="0" smtClean="0"/>
          </a:p>
          <a:p>
            <a:pPr>
              <a:lnSpc>
                <a:spcPct val="90000"/>
              </a:lnSpc>
            </a:pPr>
            <a:endParaRPr lang="en-US" sz="2400" dirty="0" smtClean="0"/>
          </a:p>
        </p:txBody>
      </p:sp>
      <p:pic>
        <p:nvPicPr>
          <p:cNvPr id="9220" name="Picture 3" descr="PXI-Systems"/>
          <p:cNvPicPr>
            <a:picLocks noChangeAspect="1" noChangeArrowheads="1"/>
          </p:cNvPicPr>
          <p:nvPr/>
        </p:nvPicPr>
        <p:blipFill>
          <a:blip r:embed="rId3" cstate="print"/>
          <a:srcRect/>
          <a:stretch>
            <a:fillRect/>
          </a:stretch>
        </p:blipFill>
        <p:spPr bwMode="auto">
          <a:xfrm>
            <a:off x="6896100" y="5029200"/>
            <a:ext cx="2247900" cy="1106488"/>
          </a:xfrm>
          <a:prstGeom prst="rect">
            <a:avLst/>
          </a:prstGeom>
          <a:noFill/>
          <a:ln w="9525">
            <a:noFill/>
            <a:miter lim="800000"/>
            <a:headEnd/>
            <a:tailEnd/>
          </a:ln>
        </p:spPr>
      </p:pic>
      <p:pic>
        <p:nvPicPr>
          <p:cNvPr id="308227" name="Picture 3"/>
          <p:cNvPicPr>
            <a:picLocks noChangeAspect="1" noChangeArrowheads="1"/>
          </p:cNvPicPr>
          <p:nvPr/>
        </p:nvPicPr>
        <p:blipFill>
          <a:blip r:embed="rId4" cstate="print"/>
          <a:srcRect/>
          <a:stretch>
            <a:fillRect/>
          </a:stretch>
        </p:blipFill>
        <p:spPr bwMode="auto">
          <a:xfrm>
            <a:off x="6781800" y="2743200"/>
            <a:ext cx="2041352" cy="14192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381000"/>
            <a:ext cx="7772400" cy="1143000"/>
          </a:xfrm>
        </p:spPr>
        <p:txBody>
          <a:bodyPr/>
          <a:lstStyle/>
          <a:p>
            <a:pPr eaLnBrk="1" hangingPunct="1"/>
            <a:r>
              <a:rPr lang="en-US" sz="3600" smtClean="0"/>
              <a:t>What typically happens when your computer first boots?</a:t>
            </a:r>
          </a:p>
        </p:txBody>
      </p:sp>
      <p:sp>
        <p:nvSpPr>
          <p:cNvPr id="6147" name="Rectangle 3"/>
          <p:cNvSpPr>
            <a:spLocks noGrp="1" noChangeArrowheads="1"/>
          </p:cNvSpPr>
          <p:nvPr>
            <p:ph type="body" idx="1"/>
          </p:nvPr>
        </p:nvSpPr>
        <p:spPr/>
        <p:txBody>
          <a:bodyPr/>
          <a:lstStyle/>
          <a:p>
            <a:pPr eaLnBrk="1" hangingPunct="1"/>
            <a:r>
              <a:rPr lang="en-US" smtClean="0"/>
              <a:t>Reads a 16-bit address that sends you to the location of the BIOS on the computer, begins the boot process</a:t>
            </a:r>
          </a:p>
          <a:p>
            <a:pPr eaLnBrk="1" hangingPunct="1"/>
            <a:r>
              <a:rPr lang="en-US" smtClean="0"/>
              <a:t>POST (</a:t>
            </a:r>
            <a:r>
              <a:rPr lang="en-US" b="1" smtClean="0"/>
              <a:t>P</a:t>
            </a:r>
            <a:r>
              <a:rPr lang="en-US" smtClean="0"/>
              <a:t>ower </a:t>
            </a:r>
            <a:r>
              <a:rPr lang="en-US" b="1" smtClean="0"/>
              <a:t>O</a:t>
            </a:r>
            <a:r>
              <a:rPr lang="en-US" smtClean="0"/>
              <a:t>n </a:t>
            </a:r>
            <a:r>
              <a:rPr lang="en-US" b="1" smtClean="0"/>
              <a:t>S</a:t>
            </a:r>
            <a:r>
              <a:rPr lang="en-US" smtClean="0"/>
              <a:t>elf </a:t>
            </a:r>
            <a:r>
              <a:rPr lang="en-US" b="1" smtClean="0"/>
              <a:t>T</a:t>
            </a:r>
            <a:r>
              <a:rPr lang="en-US" smtClean="0"/>
              <a:t>est) – Initializes and tests individual hardware components (Hard drive, video card, network card, etc.)</a:t>
            </a:r>
          </a:p>
          <a:p>
            <a:pPr eaLnBrk="1" hangingPunct="1"/>
            <a:r>
              <a:rPr lang="en-US" smtClean="0"/>
              <a:t>Look for and load the operating system</a:t>
            </a:r>
          </a:p>
          <a:p>
            <a:pPr eaLnBrk="1" hangingPunct="1"/>
            <a:endParaRPr lang="en-US"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BIOS Options</a:t>
            </a:r>
          </a:p>
        </p:txBody>
      </p:sp>
      <p:pic>
        <p:nvPicPr>
          <p:cNvPr id="7171" name="Picture 4"/>
          <p:cNvPicPr>
            <a:picLocks noChangeAspect="1" noChangeArrowheads="1"/>
          </p:cNvPicPr>
          <p:nvPr/>
        </p:nvPicPr>
        <p:blipFill>
          <a:blip r:embed="rId3" cstate="print"/>
          <a:srcRect/>
          <a:stretch>
            <a:fillRect/>
          </a:stretch>
        </p:blipFill>
        <p:spPr bwMode="auto">
          <a:xfrm>
            <a:off x="1600200" y="1578331"/>
            <a:ext cx="6781800" cy="43049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dirty="0" smtClean="0"/>
              <a:t>PXI Issues: Chassis</a:t>
            </a:r>
          </a:p>
        </p:txBody>
      </p:sp>
      <p:sp>
        <p:nvSpPr>
          <p:cNvPr id="14339" name="Rectangle 3"/>
          <p:cNvSpPr>
            <a:spLocks noGrp="1" noChangeArrowheads="1"/>
          </p:cNvSpPr>
          <p:nvPr>
            <p:ph type="body" idx="1"/>
          </p:nvPr>
        </p:nvSpPr>
        <p:spPr/>
        <p:txBody>
          <a:bodyPr/>
          <a:lstStyle/>
          <a:p>
            <a:pPr marL="514350" indent="-514350" eaLnBrk="1" hangingPunct="1">
              <a:buNone/>
            </a:pPr>
            <a:r>
              <a:rPr lang="en-US" b="1" dirty="0" smtClean="0"/>
              <a:t>Red Light flashes on power button</a:t>
            </a:r>
          </a:p>
          <a:p>
            <a:pPr marL="971550" lvl="1" indent="-514350" eaLnBrk="1" hangingPunct="1">
              <a:buNone/>
            </a:pPr>
            <a:r>
              <a:rPr lang="fr-CA" dirty="0" smtClean="0"/>
              <a:t>KB!</a:t>
            </a:r>
            <a:endParaRPr lang="en-US" dirty="0" smtClean="0"/>
          </a:p>
          <a:p>
            <a:pPr eaLnBrk="1" hangingPunct="1"/>
            <a:endParaRPr lang="en-US" dirty="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PXI Embedded Controller Issues..</a:t>
            </a:r>
          </a:p>
        </p:txBody>
      </p:sp>
      <p:sp>
        <p:nvSpPr>
          <p:cNvPr id="8195" name="Rectangle 3"/>
          <p:cNvSpPr>
            <a:spLocks noGrp="1" noChangeArrowheads="1"/>
          </p:cNvSpPr>
          <p:nvPr>
            <p:ph type="body" idx="1"/>
          </p:nvPr>
        </p:nvSpPr>
        <p:spPr>
          <a:xfrm>
            <a:off x="685800" y="1447800"/>
            <a:ext cx="7772400" cy="4038600"/>
          </a:xfrm>
        </p:spPr>
        <p:txBody>
          <a:bodyPr/>
          <a:lstStyle/>
          <a:p>
            <a:pPr marL="609600" indent="-609600" eaLnBrk="1" hangingPunct="1">
              <a:buFontTx/>
              <a:buAutoNum type="arabicPeriod"/>
            </a:pPr>
            <a:r>
              <a:rPr lang="en-US" smtClean="0"/>
              <a:t>Hard Drive Failure</a:t>
            </a:r>
          </a:p>
          <a:p>
            <a:pPr marL="990600" lvl="1" indent="-533400" eaLnBrk="1" hangingPunct="1">
              <a:buFontTx/>
              <a:buChar char="•"/>
            </a:pPr>
            <a:r>
              <a:rPr lang="en-US" smtClean="0"/>
              <a:t>Run the PXI/PXIe Hard drive diagnostic (HDD)</a:t>
            </a:r>
          </a:p>
          <a:p>
            <a:pPr marL="1371600" lvl="2" indent="-457200" eaLnBrk="1" hangingPunct="1">
              <a:buFont typeface="Arial Narrow" pitchFamily="34" charset="0"/>
              <a:buChar char="–"/>
            </a:pPr>
            <a:r>
              <a:rPr lang="en-US" smtClean="0"/>
              <a:t>USB drive for HDD needs to be created on Windows machine</a:t>
            </a:r>
          </a:p>
          <a:p>
            <a:pPr marL="1371600" lvl="2" indent="-457200" eaLnBrk="1" hangingPunct="1">
              <a:buFont typeface="Arial Narrow" pitchFamily="34" charset="0"/>
              <a:buChar char="–"/>
            </a:pPr>
            <a:r>
              <a:rPr lang="en-US" smtClean="0"/>
              <a:t>HDD can be run on any hard drive, regardless of OS</a:t>
            </a:r>
          </a:p>
          <a:p>
            <a:pPr marL="990600" lvl="1" indent="-533400" eaLnBrk="1" hangingPunct="1">
              <a:buFontTx/>
              <a:buChar char="•"/>
            </a:pPr>
            <a:r>
              <a:rPr lang="en-US" smtClean="0"/>
              <a:t>If the HDD fails, they need a new hard drive (RMA)</a:t>
            </a:r>
          </a:p>
          <a:p>
            <a:pPr marL="990600" lvl="1" indent="-533400" eaLnBrk="1" hangingPunct="1">
              <a:buFontTx/>
              <a:buChar char="•"/>
            </a:pPr>
            <a:r>
              <a:rPr lang="en-US" smtClean="0"/>
              <a:t>If the HDD passes, they should try restoring their operating system..</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PXI Embedded Controller Issues..</a:t>
            </a:r>
          </a:p>
        </p:txBody>
      </p:sp>
      <p:sp>
        <p:nvSpPr>
          <p:cNvPr id="9219" name="Rectangle 3"/>
          <p:cNvSpPr>
            <a:spLocks noGrp="1" noChangeArrowheads="1"/>
          </p:cNvSpPr>
          <p:nvPr>
            <p:ph type="body" idx="1"/>
          </p:nvPr>
        </p:nvSpPr>
        <p:spPr>
          <a:xfrm>
            <a:off x="685800" y="1524000"/>
            <a:ext cx="7467600" cy="4495800"/>
          </a:xfrm>
        </p:spPr>
        <p:txBody>
          <a:bodyPr/>
          <a:lstStyle/>
          <a:p>
            <a:pPr marL="609600" indent="-609600" eaLnBrk="1" hangingPunct="1">
              <a:lnSpc>
                <a:spcPct val="90000"/>
              </a:lnSpc>
              <a:buFontTx/>
              <a:buAutoNum type="arabicPeriod" startAt="2"/>
            </a:pPr>
            <a:r>
              <a:rPr lang="en-US" dirty="0" smtClean="0"/>
              <a:t>Need to Restore Operating System</a:t>
            </a:r>
          </a:p>
          <a:p>
            <a:pPr marL="990600" lvl="1" indent="-533400" eaLnBrk="1" hangingPunct="1">
              <a:lnSpc>
                <a:spcPct val="90000"/>
              </a:lnSpc>
              <a:buFontTx/>
              <a:buChar char="•"/>
            </a:pPr>
            <a:r>
              <a:rPr lang="en-US" dirty="0" smtClean="0"/>
              <a:t>Options:</a:t>
            </a:r>
          </a:p>
          <a:p>
            <a:pPr marL="1371600" lvl="2" indent="-457200" eaLnBrk="1" hangingPunct="1">
              <a:lnSpc>
                <a:spcPct val="90000"/>
              </a:lnSpc>
              <a:buFont typeface="Arial Narrow" pitchFamily="34" charset="0"/>
              <a:buChar char="–"/>
            </a:pPr>
            <a:r>
              <a:rPr lang="en-US" dirty="0" smtClean="0"/>
              <a:t>Phoenix </a:t>
            </a:r>
            <a:r>
              <a:rPr lang="en-US" dirty="0" err="1" smtClean="0"/>
              <a:t>Firstware</a:t>
            </a:r>
            <a:r>
              <a:rPr lang="en-US" dirty="0" smtClean="0"/>
              <a:t> or </a:t>
            </a:r>
            <a:r>
              <a:rPr lang="en-US" dirty="0" err="1" smtClean="0"/>
              <a:t>Acronis</a:t>
            </a:r>
            <a:r>
              <a:rPr lang="en-US" dirty="0" smtClean="0"/>
              <a:t> Recovery Utilities (Press F4 or Alt during boot)</a:t>
            </a:r>
          </a:p>
          <a:p>
            <a:pPr marL="1752600" lvl="3" indent="-381000" eaLnBrk="1" hangingPunct="1">
              <a:lnSpc>
                <a:spcPct val="90000"/>
              </a:lnSpc>
              <a:buFontTx/>
              <a:buChar char="•"/>
            </a:pPr>
            <a:r>
              <a:rPr lang="en-US" dirty="0" smtClean="0"/>
              <a:t>Restore OS to Factory Default</a:t>
            </a:r>
          </a:p>
          <a:p>
            <a:pPr marL="1371600" lvl="2" indent="-457200" eaLnBrk="1" hangingPunct="1">
              <a:lnSpc>
                <a:spcPct val="90000"/>
              </a:lnSpc>
              <a:buFont typeface="Arial Narrow" pitchFamily="34" charset="0"/>
              <a:buChar char="–"/>
            </a:pPr>
            <a:r>
              <a:rPr lang="en-US" dirty="0" smtClean="0"/>
              <a:t>OS Recovery CD/Floppy</a:t>
            </a:r>
          </a:p>
          <a:p>
            <a:pPr marL="1752600" lvl="3" indent="-381000" eaLnBrk="1" hangingPunct="1">
              <a:lnSpc>
                <a:spcPct val="90000"/>
              </a:lnSpc>
              <a:buFontTx/>
              <a:buChar char="•"/>
            </a:pPr>
            <a:r>
              <a:rPr lang="en-US" dirty="0" smtClean="0"/>
              <a:t>Change BIOS to boot from CD-ROM (even for USB CD-ROM drive) or Floppy Drive as appropriate</a:t>
            </a:r>
          </a:p>
          <a:p>
            <a:pPr marL="1752600" lvl="3" indent="-381000" eaLnBrk="1" hangingPunct="1">
              <a:lnSpc>
                <a:spcPct val="90000"/>
              </a:lnSpc>
              <a:buFontTx/>
              <a:buChar char="•"/>
            </a:pPr>
            <a:r>
              <a:rPr lang="en-US" dirty="0" smtClean="0"/>
              <a:t>Additional peripheral drivers are located at: C:\Images\Directory</a:t>
            </a:r>
          </a:p>
          <a:p>
            <a:pPr marL="1371600" lvl="2" indent="-457200" eaLnBrk="1" hangingPunct="1">
              <a:lnSpc>
                <a:spcPct val="90000"/>
              </a:lnSpc>
              <a:buFont typeface="Arial Narrow" pitchFamily="34" charset="0"/>
              <a:buChar char="–"/>
            </a:pPr>
            <a:r>
              <a:rPr lang="en-US" dirty="0" smtClean="0"/>
              <a:t>Boot from USB </a:t>
            </a:r>
          </a:p>
          <a:p>
            <a:pPr marL="1752600" lvl="3" indent="-381000" eaLnBrk="1" hangingPunct="1">
              <a:lnSpc>
                <a:spcPct val="90000"/>
              </a:lnSpc>
              <a:buFontTx/>
              <a:buChar char="•"/>
            </a:pPr>
            <a:r>
              <a:rPr lang="en-US" dirty="0" smtClean="0"/>
              <a:t>Make sure USB drive has been configured to be bootable</a:t>
            </a:r>
          </a:p>
          <a:p>
            <a:pPr marL="1752600" lvl="3" indent="-381000" eaLnBrk="1" hangingPunct="1">
              <a:lnSpc>
                <a:spcPct val="90000"/>
              </a:lnSpc>
              <a:buFontTx/>
              <a:buChar char="•"/>
            </a:pPr>
            <a:r>
              <a:rPr lang="en-US" dirty="0" smtClean="0"/>
              <a:t>Change BIOS to boot from USB drive</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smtClean="0"/>
              <a:t>PXI Embedded Controller Issues..</a:t>
            </a:r>
          </a:p>
        </p:txBody>
      </p:sp>
      <p:sp>
        <p:nvSpPr>
          <p:cNvPr id="10243" name="Rectangle 3"/>
          <p:cNvSpPr>
            <a:spLocks noGrp="1" noChangeArrowheads="1"/>
          </p:cNvSpPr>
          <p:nvPr>
            <p:ph type="body" idx="1"/>
          </p:nvPr>
        </p:nvSpPr>
        <p:spPr>
          <a:xfrm>
            <a:off x="457200" y="1676400"/>
            <a:ext cx="7772400" cy="4038600"/>
          </a:xfrm>
        </p:spPr>
        <p:txBody>
          <a:bodyPr/>
          <a:lstStyle/>
          <a:p>
            <a:pPr marL="609600" indent="-609600" eaLnBrk="1" hangingPunct="1">
              <a:lnSpc>
                <a:spcPct val="90000"/>
              </a:lnSpc>
              <a:buFontTx/>
              <a:buAutoNum type="arabicPeriod" startAt="2"/>
            </a:pPr>
            <a:r>
              <a:rPr lang="en-US" sz="2800" dirty="0" smtClean="0"/>
              <a:t>Need to Restore Operating System (Cont.)</a:t>
            </a:r>
          </a:p>
          <a:p>
            <a:pPr marL="609600" indent="-609600" eaLnBrk="1" hangingPunct="1">
              <a:lnSpc>
                <a:spcPct val="90000"/>
              </a:lnSpc>
              <a:buFontTx/>
              <a:buNone/>
            </a:pPr>
            <a:r>
              <a:rPr lang="en-US" sz="2800" dirty="0" smtClean="0"/>
              <a:t>	Options:</a:t>
            </a:r>
          </a:p>
          <a:p>
            <a:pPr marL="1371600" lvl="2" indent="-457200" eaLnBrk="1" hangingPunct="1">
              <a:lnSpc>
                <a:spcPct val="90000"/>
              </a:lnSpc>
            </a:pPr>
            <a:r>
              <a:rPr lang="en-US" sz="2000" dirty="0" smtClean="0"/>
              <a:t>Boot from Images Directory</a:t>
            </a:r>
          </a:p>
          <a:p>
            <a:pPr marL="1752600" lvl="3" indent="-381000" eaLnBrk="1" hangingPunct="1">
              <a:lnSpc>
                <a:spcPct val="90000"/>
              </a:lnSpc>
            </a:pPr>
            <a:r>
              <a:rPr lang="en-US" sz="1800" dirty="0" smtClean="0"/>
              <a:t>Boot PC from floppy drive or USB key into DOS</a:t>
            </a:r>
          </a:p>
          <a:p>
            <a:pPr marL="1752600" lvl="3" indent="-381000" eaLnBrk="1" hangingPunct="1">
              <a:lnSpc>
                <a:spcPct val="90000"/>
              </a:lnSpc>
            </a:pPr>
            <a:r>
              <a:rPr lang="en-US" sz="1800" dirty="0" smtClean="0"/>
              <a:t>In the command prompt type </a:t>
            </a:r>
            <a:r>
              <a:rPr lang="en-US" sz="1800" b="1" dirty="0" smtClean="0"/>
              <a:t>“</a:t>
            </a:r>
            <a:r>
              <a:rPr lang="en-US" sz="1800" b="1" dirty="0" err="1" smtClean="0"/>
              <a:t>deltree</a:t>
            </a:r>
            <a:r>
              <a:rPr lang="en-US" sz="1800" b="1" dirty="0" smtClean="0"/>
              <a:t> C:\*.*”</a:t>
            </a:r>
            <a:r>
              <a:rPr lang="en-US" sz="1800" dirty="0" smtClean="0"/>
              <a:t> </a:t>
            </a:r>
            <a:r>
              <a:rPr lang="en-US" sz="1800" b="1" dirty="0" smtClean="0"/>
              <a:t>NOTE:</a:t>
            </a:r>
            <a:r>
              <a:rPr lang="en-US" sz="1800" dirty="0" smtClean="0"/>
              <a:t> Do not delete </a:t>
            </a:r>
            <a:r>
              <a:rPr lang="en-US" sz="1800" b="1" dirty="0" smtClean="0"/>
              <a:t>images</a:t>
            </a:r>
            <a:r>
              <a:rPr lang="en-US" sz="1800" dirty="0" smtClean="0"/>
              <a:t> directory</a:t>
            </a:r>
          </a:p>
          <a:p>
            <a:pPr marL="1752600" lvl="3" indent="-381000" eaLnBrk="1" hangingPunct="1">
              <a:lnSpc>
                <a:spcPct val="90000"/>
              </a:lnSpc>
            </a:pPr>
            <a:r>
              <a:rPr lang="en-US" sz="1800" dirty="0" smtClean="0"/>
              <a:t>Reinstall XP by </a:t>
            </a:r>
            <a:r>
              <a:rPr lang="en-US" sz="1800" b="1" dirty="0" err="1" smtClean="0"/>
              <a:t>Winnt</a:t>
            </a:r>
            <a:r>
              <a:rPr lang="en-US" sz="1800" dirty="0" smtClean="0"/>
              <a:t> in C:\images\os\I386</a:t>
            </a:r>
          </a:p>
          <a:p>
            <a:pPr marL="1752600" lvl="3" indent="-381000" eaLnBrk="1" hangingPunct="1">
              <a:lnSpc>
                <a:spcPct val="90000"/>
              </a:lnSpc>
            </a:pPr>
            <a:r>
              <a:rPr lang="en-US" sz="1800" dirty="0" smtClean="0"/>
              <a:t>Once reboot choose option to set up Windows.</a:t>
            </a:r>
            <a:endParaRPr lang="en-US" sz="1800" b="1" dirty="0" smtClean="0"/>
          </a:p>
          <a:p>
            <a:pPr marL="1371600" lvl="2" indent="-457200" eaLnBrk="1" hangingPunct="1">
              <a:lnSpc>
                <a:spcPct val="90000"/>
              </a:lnSpc>
            </a:pPr>
            <a:endParaRPr lang="en-US" sz="2000" dirty="0" smtClean="0"/>
          </a:p>
          <a:p>
            <a:pPr marL="1371600" lvl="2" indent="-457200" eaLnBrk="1" hangingPunct="1">
              <a:lnSpc>
                <a:spcPct val="90000"/>
              </a:lnSpc>
            </a:pPr>
            <a:r>
              <a:rPr lang="en-US" sz="2000" dirty="0" smtClean="0"/>
              <a:t>Boot from Network</a:t>
            </a:r>
          </a:p>
          <a:p>
            <a:pPr marL="1752600" lvl="3" indent="-381000" eaLnBrk="1" hangingPunct="1">
              <a:lnSpc>
                <a:spcPct val="90000"/>
              </a:lnSpc>
              <a:buFontTx/>
              <a:buChar char="-"/>
            </a:pPr>
            <a:r>
              <a:rPr lang="en-US" sz="1800" dirty="0" smtClean="0"/>
              <a:t>Boot PC from floppy drive or USB key into DOS</a:t>
            </a:r>
          </a:p>
          <a:p>
            <a:pPr marL="1752600" lvl="3" indent="-381000" eaLnBrk="1" hangingPunct="1">
              <a:lnSpc>
                <a:spcPct val="90000"/>
              </a:lnSpc>
              <a:buFontTx/>
              <a:buChar char="-"/>
            </a:pPr>
            <a:r>
              <a:rPr lang="en-US" sz="1800" dirty="0" smtClean="0"/>
              <a:t>Access Network and install appropriate OS</a:t>
            </a:r>
          </a:p>
          <a:p>
            <a:pPr marL="1371600" lvl="2" indent="-457200" eaLnBrk="1" hangingPunct="1">
              <a:lnSpc>
                <a:spcPct val="90000"/>
              </a:lnSpc>
            </a:pPr>
            <a:endParaRPr lang="en-US" sz="2000" dirty="0" smtClean="0"/>
          </a:p>
          <a:p>
            <a:pPr marL="609600" indent="-609600" eaLnBrk="1" hangingPunct="1">
              <a:lnSpc>
                <a:spcPct val="90000"/>
              </a:lnSpc>
            </a:pPr>
            <a:endParaRPr lang="en-US" sz="2800" dirty="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304800" y="381000"/>
            <a:ext cx="8229600" cy="1143000"/>
          </a:xfrm>
          <a:prstGeom prst="rect">
            <a:avLst/>
          </a:prstGeom>
          <a:noFill/>
          <a:ln w="9525">
            <a:noFill/>
            <a:miter lim="800000"/>
            <a:headEnd/>
            <a:tailEnd/>
          </a:ln>
        </p:spPr>
        <p:txBody>
          <a:bodyPr anchor="ctr"/>
          <a:lstStyle/>
          <a:p>
            <a:pPr algn="l"/>
            <a:r>
              <a:rPr lang="en-US" sz="4000" b="1">
                <a:solidFill>
                  <a:srgbClr val="006699"/>
                </a:solidFill>
              </a:rPr>
              <a:t>PXI-MXI Issues..</a:t>
            </a:r>
          </a:p>
        </p:txBody>
      </p:sp>
      <p:sp>
        <p:nvSpPr>
          <p:cNvPr id="11267" name="Rectangle 5"/>
          <p:cNvSpPr>
            <a:spLocks noChangeArrowheads="1"/>
          </p:cNvSpPr>
          <p:nvPr/>
        </p:nvSpPr>
        <p:spPr bwMode="auto">
          <a:xfrm>
            <a:off x="457200" y="1295400"/>
            <a:ext cx="8229600" cy="4525963"/>
          </a:xfrm>
          <a:prstGeom prst="rect">
            <a:avLst/>
          </a:prstGeom>
          <a:noFill/>
          <a:ln w="9525">
            <a:noFill/>
            <a:miter lim="800000"/>
            <a:headEnd/>
            <a:tailEnd/>
          </a:ln>
        </p:spPr>
        <p:txBody>
          <a:bodyPr/>
          <a:lstStyle/>
          <a:p>
            <a:pPr marL="342900" indent="-342900" algn="l">
              <a:spcBef>
                <a:spcPct val="20000"/>
              </a:spcBef>
            </a:pPr>
            <a:r>
              <a:rPr lang="en-US" sz="3200" b="1"/>
              <a:t>1. Error Code 12 or Computer freezes at BIOS screen with MXI-Express</a:t>
            </a:r>
          </a:p>
          <a:p>
            <a:pPr marL="742950" lvl="1" indent="-285750" algn="l">
              <a:spcBef>
                <a:spcPct val="20000"/>
              </a:spcBef>
              <a:buFont typeface="Arial" charset="0"/>
              <a:buChar char="•"/>
            </a:pPr>
            <a:r>
              <a:rPr lang="en-US" sz="2800"/>
              <a:t>Error 12: “Device could not find enough free resources that it could use..”</a:t>
            </a:r>
          </a:p>
          <a:p>
            <a:pPr marL="742950" lvl="1" indent="-285750" algn="l">
              <a:spcBef>
                <a:spcPct val="20000"/>
              </a:spcBef>
              <a:buFont typeface="Arial" charset="0"/>
              <a:buChar char="•"/>
            </a:pPr>
            <a:r>
              <a:rPr lang="en-US" sz="2800"/>
              <a:t>Computer’s BIOS does not comply with PCI standard to include support for many PCI resources</a:t>
            </a:r>
          </a:p>
          <a:p>
            <a:pPr marL="742950" lvl="1" indent="-285750" algn="l">
              <a:spcBef>
                <a:spcPct val="20000"/>
              </a:spcBef>
              <a:buFont typeface="Arial" charset="0"/>
              <a:buChar char="•"/>
            </a:pPr>
            <a:r>
              <a:rPr lang="en-US" sz="2800"/>
              <a:t>National Instruments is working to test computers, check knowledgebase article for what computers have been tested: 3U7CI4D8</a:t>
            </a:r>
            <a:r>
              <a:rPr lang="en-US" sz="3200"/>
              <a:t> </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PXI-MXI Issues..</a:t>
            </a:r>
          </a:p>
        </p:txBody>
      </p:sp>
      <p:sp>
        <p:nvSpPr>
          <p:cNvPr id="12291" name="Rectangle 4"/>
          <p:cNvSpPr>
            <a:spLocks noChangeArrowheads="1"/>
          </p:cNvSpPr>
          <p:nvPr/>
        </p:nvSpPr>
        <p:spPr bwMode="auto">
          <a:xfrm>
            <a:off x="533400" y="1524000"/>
            <a:ext cx="8229600" cy="4525963"/>
          </a:xfrm>
          <a:prstGeom prst="rect">
            <a:avLst/>
          </a:prstGeom>
          <a:noFill/>
          <a:ln w="9525">
            <a:noFill/>
            <a:miter lim="800000"/>
            <a:headEnd/>
            <a:tailEnd/>
          </a:ln>
        </p:spPr>
        <p:txBody>
          <a:bodyPr/>
          <a:lstStyle/>
          <a:p>
            <a:pPr marL="342900" indent="-342900" algn="l">
              <a:spcBef>
                <a:spcPct val="20000"/>
              </a:spcBef>
              <a:buFontTx/>
              <a:buChar char="•"/>
            </a:pPr>
            <a:endParaRPr lang="en-US" sz="2400"/>
          </a:p>
        </p:txBody>
      </p:sp>
      <p:sp>
        <p:nvSpPr>
          <p:cNvPr id="12292" name="Rectangle 5"/>
          <p:cNvSpPr>
            <a:spLocks noChangeArrowheads="1"/>
          </p:cNvSpPr>
          <p:nvPr/>
        </p:nvSpPr>
        <p:spPr bwMode="auto">
          <a:xfrm>
            <a:off x="457200" y="1295400"/>
            <a:ext cx="8229600" cy="4525963"/>
          </a:xfrm>
          <a:prstGeom prst="rect">
            <a:avLst/>
          </a:prstGeom>
          <a:noFill/>
          <a:ln w="9525">
            <a:noFill/>
            <a:miter lim="800000"/>
            <a:headEnd/>
            <a:tailEnd/>
          </a:ln>
        </p:spPr>
        <p:txBody>
          <a:bodyPr/>
          <a:lstStyle/>
          <a:p>
            <a:pPr marL="342900" indent="-342900" algn="l">
              <a:spcBef>
                <a:spcPct val="20000"/>
              </a:spcBef>
            </a:pPr>
            <a:r>
              <a:rPr lang="en-US" sz="3200" b="1"/>
              <a:t>2. Error Code 10: </a:t>
            </a:r>
          </a:p>
          <a:p>
            <a:pPr marL="742950" lvl="1" indent="-285750" algn="l">
              <a:spcBef>
                <a:spcPct val="20000"/>
              </a:spcBef>
              <a:buFont typeface="Arial" charset="0"/>
              <a:buChar char="•"/>
            </a:pPr>
            <a:r>
              <a:rPr lang="en-US" sz="2800"/>
              <a:t>Error 10: “This device cannot start</a:t>
            </a:r>
            <a:r>
              <a:rPr lang="en-US" sz="3200"/>
              <a:t> </a:t>
            </a:r>
            <a:r>
              <a:rPr lang="en-US" sz="2800"/>
              <a:t>” next to PXI device in Device Manager</a:t>
            </a:r>
          </a:p>
          <a:p>
            <a:pPr marL="742950" lvl="1" indent="-285750" algn="l">
              <a:spcBef>
                <a:spcPct val="20000"/>
              </a:spcBef>
              <a:buFont typeface="Arial" charset="0"/>
              <a:buChar char="•"/>
            </a:pPr>
            <a:r>
              <a:rPr lang="en-US" sz="2800"/>
              <a:t>First make sure they have the most recent, appropriate device driver</a:t>
            </a:r>
          </a:p>
          <a:p>
            <a:pPr marL="742950" lvl="1" indent="-285750" algn="l">
              <a:spcBef>
                <a:spcPct val="20000"/>
              </a:spcBef>
              <a:buFont typeface="Arial" charset="0"/>
              <a:buChar char="•"/>
            </a:pPr>
            <a:r>
              <a:rPr lang="en-US" sz="2800"/>
              <a:t>If they have an HP computer from knowledgebase article: 43DEOSX5:</a:t>
            </a:r>
            <a:r>
              <a:rPr lang="en-US" sz="3200"/>
              <a:t> </a:t>
            </a:r>
          </a:p>
          <a:p>
            <a:pPr marL="1143000" lvl="2" indent="-228600" algn="l">
              <a:spcBef>
                <a:spcPct val="20000"/>
              </a:spcBef>
              <a:buFont typeface="Arial Narrow" pitchFamily="34" charset="0"/>
              <a:buChar char="–"/>
            </a:pPr>
            <a:r>
              <a:rPr lang="en-US" sz="2800"/>
              <a:t>Upgrade computer to latest BIOS</a:t>
            </a:r>
          </a:p>
          <a:p>
            <a:pPr marL="1143000" lvl="2" indent="-228600" algn="l">
              <a:spcBef>
                <a:spcPct val="20000"/>
              </a:spcBef>
              <a:buFont typeface="Arial Narrow" pitchFamily="34" charset="0"/>
              <a:buChar char="–"/>
            </a:pPr>
            <a:r>
              <a:rPr lang="en-US" sz="2800"/>
              <a:t>Download Core Driver Update (in KB)</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PXI-MXI Issues..</a:t>
            </a:r>
          </a:p>
        </p:txBody>
      </p:sp>
      <p:sp>
        <p:nvSpPr>
          <p:cNvPr id="13315" name="Rectangle 3"/>
          <p:cNvSpPr>
            <a:spLocks noGrp="1" noChangeArrowheads="1"/>
          </p:cNvSpPr>
          <p:nvPr>
            <p:ph type="body" idx="1"/>
          </p:nvPr>
        </p:nvSpPr>
        <p:spPr>
          <a:xfrm>
            <a:off x="609600" y="1371600"/>
            <a:ext cx="7772400" cy="4038600"/>
          </a:xfrm>
        </p:spPr>
        <p:txBody>
          <a:bodyPr/>
          <a:lstStyle/>
          <a:p>
            <a:pPr eaLnBrk="1" hangingPunct="1">
              <a:buFontTx/>
              <a:buNone/>
            </a:pPr>
            <a:r>
              <a:rPr lang="en-US" b="1" smtClean="0"/>
              <a:t>3. Dell Computer does not boot with MXI-PXI system connected</a:t>
            </a:r>
          </a:p>
          <a:p>
            <a:pPr lvl="1" eaLnBrk="1" hangingPunct="1">
              <a:buFont typeface="Arial" charset="0"/>
              <a:buChar char="•"/>
            </a:pPr>
            <a:r>
              <a:rPr lang="en-US" smtClean="0"/>
              <a:t>Could be “Not enough Resources” problem..</a:t>
            </a:r>
          </a:p>
          <a:p>
            <a:pPr lvl="1" eaLnBrk="1" hangingPunct="1">
              <a:buFont typeface="Arial" charset="0"/>
              <a:buChar char="•"/>
            </a:pPr>
            <a:r>
              <a:rPr lang="en-US" smtClean="0"/>
              <a:t>Removing, Rearranging boards sometimes helps</a:t>
            </a:r>
          </a:p>
          <a:p>
            <a:pPr lvl="1" eaLnBrk="1" hangingPunct="1">
              <a:buFont typeface="Arial" charset="0"/>
              <a:buChar char="•"/>
            </a:pPr>
            <a:r>
              <a:rPr lang="en-US" smtClean="0"/>
              <a:t>National Instruments is working with Dell to determine the source of the problem</a:t>
            </a:r>
          </a:p>
          <a:p>
            <a:pPr eaLnBrk="1" hangingPunct="1"/>
            <a:endParaRPr lang="en-US"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PXI-MXI Issues..</a:t>
            </a:r>
          </a:p>
        </p:txBody>
      </p:sp>
      <p:sp>
        <p:nvSpPr>
          <p:cNvPr id="14339" name="Rectangle 3"/>
          <p:cNvSpPr>
            <a:spLocks noGrp="1" noChangeArrowheads="1"/>
          </p:cNvSpPr>
          <p:nvPr>
            <p:ph type="body" idx="1"/>
          </p:nvPr>
        </p:nvSpPr>
        <p:spPr/>
        <p:txBody>
          <a:bodyPr/>
          <a:lstStyle/>
          <a:p>
            <a:pPr eaLnBrk="1" hangingPunct="1">
              <a:buFontTx/>
              <a:buNone/>
            </a:pPr>
            <a:r>
              <a:rPr lang="en-US" b="1" smtClean="0"/>
              <a:t>4. Computer freezes at Windows boot with ExpressCard-8360 + PXI 1033 chassis</a:t>
            </a:r>
          </a:p>
          <a:p>
            <a:pPr lvl="1" eaLnBrk="1" hangingPunct="1">
              <a:buFont typeface="Arial" charset="0"/>
              <a:buChar char="•"/>
            </a:pPr>
            <a:r>
              <a:rPr lang="en-US" smtClean="0"/>
              <a:t>Mostly seen with Dell Laptops</a:t>
            </a:r>
          </a:p>
          <a:p>
            <a:pPr lvl="1" eaLnBrk="1" hangingPunct="1">
              <a:buFont typeface="Arial" charset="0"/>
              <a:buChar char="•"/>
            </a:pPr>
            <a:r>
              <a:rPr lang="en-US" smtClean="0"/>
              <a:t>Try hot-plugging the ExpressCard-8360 into the laptop</a:t>
            </a:r>
          </a:p>
          <a:p>
            <a:pPr lvl="1" eaLnBrk="1" hangingPunct="1">
              <a:buFont typeface="Arial" charset="0"/>
              <a:buChar char="•"/>
            </a:pPr>
            <a:r>
              <a:rPr lang="en-US" smtClean="0"/>
              <a:t>R&amp;D is redesigning the ExpressCard-8360 to better handle power management</a:t>
            </a:r>
          </a:p>
          <a:p>
            <a:pPr lvl="1" eaLnBrk="1" hangingPunct="1"/>
            <a:endParaRPr lang="en-US" smtClean="0"/>
          </a:p>
          <a:p>
            <a:pPr eaLnBrk="1" hangingPunct="1"/>
            <a:endParaRPr 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Benefits of PXI</a:t>
            </a:r>
            <a:endParaRPr lang="en-US" u="sng" smtClean="0">
              <a:latin typeface="Garamond" pitchFamily="18" charset="0"/>
            </a:endParaRPr>
          </a:p>
        </p:txBody>
      </p:sp>
      <p:sp>
        <p:nvSpPr>
          <p:cNvPr id="10243" name="Rectangle 3"/>
          <p:cNvSpPr>
            <a:spLocks noGrp="1" noChangeArrowheads="1"/>
          </p:cNvSpPr>
          <p:nvPr>
            <p:ph idx="1"/>
          </p:nvPr>
        </p:nvSpPr>
        <p:spPr>
          <a:xfrm>
            <a:off x="685800" y="1600200"/>
            <a:ext cx="8077200" cy="4038600"/>
          </a:xfrm>
        </p:spPr>
        <p:txBody>
          <a:bodyPr/>
          <a:lstStyle/>
          <a:p>
            <a:r>
              <a:rPr lang="en-US" sz="2800" smtClean="0"/>
              <a:t>Moderate environmental tolerance (~0-50°C)</a:t>
            </a:r>
          </a:p>
          <a:p>
            <a:r>
              <a:rPr lang="en-US" sz="2800" u="sng" smtClean="0"/>
              <a:t>Thousands</a:t>
            </a:r>
            <a:r>
              <a:rPr lang="en-US" sz="2800" smtClean="0"/>
              <a:t> of available modules (NI + 3rd PXI+ cPCI)</a:t>
            </a:r>
          </a:p>
          <a:p>
            <a:r>
              <a:rPr lang="en-US" sz="2800" smtClean="0"/>
              <a:t>Med to High-end processing</a:t>
            </a:r>
          </a:p>
          <a:p>
            <a:r>
              <a:rPr lang="en-US" sz="2800" smtClean="0"/>
              <a:t>High performance PCI bus (110 MB/s real transfer rates)</a:t>
            </a:r>
          </a:p>
          <a:p>
            <a:r>
              <a:rPr lang="en-US" sz="2800" smtClean="0"/>
              <a:t>Precise Timing and Synchronization (&lt; 1ns)</a:t>
            </a:r>
          </a:p>
          <a:p>
            <a:endParaRPr lang="en-US" sz="2800" smtClean="0"/>
          </a:p>
        </p:txBody>
      </p:sp>
      <p:pic>
        <p:nvPicPr>
          <p:cNvPr id="10244" name="Picture 4" descr="PXI-Systems"/>
          <p:cNvPicPr>
            <a:picLocks noChangeAspect="1" noChangeArrowheads="1"/>
          </p:cNvPicPr>
          <p:nvPr/>
        </p:nvPicPr>
        <p:blipFill>
          <a:blip r:embed="rId3" cstate="print"/>
          <a:srcRect/>
          <a:stretch>
            <a:fillRect/>
          </a:stretch>
        </p:blipFill>
        <p:spPr bwMode="auto">
          <a:xfrm>
            <a:off x="6896100" y="5029200"/>
            <a:ext cx="2247900" cy="1106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smtClean="0"/>
              <a:t>Real Time and </a:t>
            </a:r>
            <a:r>
              <a:rPr lang="en-US" dirty="0" err="1" smtClean="0"/>
              <a:t>PxP</a:t>
            </a:r>
            <a:endParaRPr lang="en-US" dirty="0" smtClean="0"/>
          </a:p>
        </p:txBody>
      </p:sp>
      <p:sp>
        <p:nvSpPr>
          <p:cNvPr id="15363" name="Rectangle 3"/>
          <p:cNvSpPr>
            <a:spLocks noGrp="1" noChangeArrowheads="1"/>
          </p:cNvSpPr>
          <p:nvPr>
            <p:ph type="body" idx="1"/>
          </p:nvPr>
        </p:nvSpPr>
        <p:spPr/>
        <p:txBody>
          <a:bodyPr/>
          <a:lstStyle/>
          <a:p>
            <a:pPr eaLnBrk="1" hangingPunct="1"/>
            <a:r>
              <a:rPr lang="en-US" dirty="0" smtClean="0"/>
              <a:t>PXI controllers can be Windows, RT or dual-boot</a:t>
            </a:r>
          </a:p>
          <a:p>
            <a:pPr eaLnBrk="1" hangingPunct="1"/>
            <a:r>
              <a:rPr lang="en-US" dirty="0" smtClean="0"/>
              <a:t>RT OS issues are supported by Distributed Controls (</a:t>
            </a:r>
            <a:r>
              <a:rPr lang="en-US" dirty="0" err="1" smtClean="0"/>
              <a:t>DisCo</a:t>
            </a:r>
            <a:r>
              <a:rPr lang="en-US" dirty="0" smtClean="0"/>
              <a:t>)</a:t>
            </a:r>
          </a:p>
          <a:p>
            <a:pPr eaLnBrk="1" hangingPunct="1"/>
            <a:r>
              <a:rPr lang="en-US" dirty="0" smtClean="0"/>
              <a:t>PXI Controller hardware issues (if independent of RT OS) are supported by </a:t>
            </a:r>
            <a:r>
              <a:rPr lang="en-US" dirty="0" err="1" smtClean="0"/>
              <a:t>PxP</a:t>
            </a:r>
            <a:endParaRPr lang="en-US" dirty="0" smtClean="0"/>
          </a:p>
          <a:p>
            <a:pPr eaLnBrk="1" hangingPunct="1"/>
            <a:endParaRPr lang="en-US" dirty="0" smtClean="0"/>
          </a:p>
        </p:txBody>
      </p:sp>
      <p:grpSp>
        <p:nvGrpSpPr>
          <p:cNvPr id="2" name="Group 6"/>
          <p:cNvGrpSpPr>
            <a:grpSpLocks/>
          </p:cNvGrpSpPr>
          <p:nvPr/>
        </p:nvGrpSpPr>
        <p:grpSpPr bwMode="auto">
          <a:xfrm>
            <a:off x="6248400" y="4267200"/>
            <a:ext cx="2627313" cy="1749425"/>
            <a:chOff x="3883" y="1659"/>
            <a:chExt cx="1604" cy="1210"/>
          </a:xfrm>
        </p:grpSpPr>
        <p:pic>
          <p:nvPicPr>
            <p:cNvPr id="15365" name="Picture 7" descr="hourglass"/>
            <p:cNvPicPr>
              <a:picLocks noChangeAspect="1" noChangeArrowheads="1"/>
            </p:cNvPicPr>
            <p:nvPr/>
          </p:nvPicPr>
          <p:blipFill>
            <a:blip r:embed="rId2" cstate="print"/>
            <a:srcRect/>
            <a:stretch>
              <a:fillRect/>
            </a:stretch>
          </p:blipFill>
          <p:spPr bwMode="auto">
            <a:xfrm>
              <a:off x="4292" y="1659"/>
              <a:ext cx="777" cy="1210"/>
            </a:xfrm>
            <a:prstGeom prst="rect">
              <a:avLst/>
            </a:prstGeom>
            <a:noFill/>
            <a:ln w="9525">
              <a:noFill/>
              <a:miter lim="800000"/>
              <a:headEnd/>
              <a:tailEnd/>
            </a:ln>
          </p:spPr>
        </p:pic>
        <p:sp>
          <p:nvSpPr>
            <p:cNvPr id="15366" name="Freeform 8"/>
            <p:cNvSpPr>
              <a:spLocks/>
            </p:cNvSpPr>
            <p:nvPr/>
          </p:nvSpPr>
          <p:spPr bwMode="auto">
            <a:xfrm>
              <a:off x="3883" y="1723"/>
              <a:ext cx="1604" cy="1124"/>
            </a:xfrm>
            <a:custGeom>
              <a:avLst/>
              <a:gdLst>
                <a:gd name="T0" fmla="*/ 525 w 1604"/>
                <a:gd name="T1" fmla="*/ 606 h 1124"/>
                <a:gd name="T2" fmla="*/ 64 w 1604"/>
                <a:gd name="T3" fmla="*/ 1106 h 1124"/>
                <a:gd name="T4" fmla="*/ 909 w 1604"/>
                <a:gd name="T5" fmla="*/ 715 h 1124"/>
                <a:gd name="T6" fmla="*/ 1576 w 1604"/>
                <a:gd name="T7" fmla="*/ 72 h 1124"/>
                <a:gd name="T8" fmla="*/ 1075 w 1604"/>
                <a:gd name="T9" fmla="*/ 285 h 1124"/>
                <a:gd name="T10" fmla="*/ 0 60000 65536"/>
                <a:gd name="T11" fmla="*/ 0 60000 65536"/>
                <a:gd name="T12" fmla="*/ 0 60000 65536"/>
                <a:gd name="T13" fmla="*/ 0 60000 65536"/>
                <a:gd name="T14" fmla="*/ 0 60000 65536"/>
                <a:gd name="T15" fmla="*/ 0 w 1604"/>
                <a:gd name="T16" fmla="*/ 0 h 1124"/>
                <a:gd name="T17" fmla="*/ 1604 w 1604"/>
                <a:gd name="T18" fmla="*/ 1124 h 1124"/>
              </a:gdLst>
              <a:ahLst/>
              <a:cxnLst>
                <a:cxn ang="T10">
                  <a:pos x="T0" y="T1"/>
                </a:cxn>
                <a:cxn ang="T11">
                  <a:pos x="T2" y="T3"/>
                </a:cxn>
                <a:cxn ang="T12">
                  <a:pos x="T4" y="T5"/>
                </a:cxn>
                <a:cxn ang="T13">
                  <a:pos x="T6" y="T7"/>
                </a:cxn>
                <a:cxn ang="T14">
                  <a:pos x="T8" y="T9"/>
                </a:cxn>
              </a:cxnLst>
              <a:rect l="T15" t="T16" r="T17" b="T18"/>
              <a:pathLst>
                <a:path w="1604" h="1124">
                  <a:moveTo>
                    <a:pt x="525" y="606"/>
                  </a:moveTo>
                  <a:cubicBezTo>
                    <a:pt x="447" y="689"/>
                    <a:pt x="0" y="1088"/>
                    <a:pt x="64" y="1106"/>
                  </a:cubicBezTo>
                  <a:cubicBezTo>
                    <a:pt x="128" y="1124"/>
                    <a:pt x="657" y="887"/>
                    <a:pt x="909" y="715"/>
                  </a:cubicBezTo>
                  <a:cubicBezTo>
                    <a:pt x="1161" y="543"/>
                    <a:pt x="1548" y="144"/>
                    <a:pt x="1576" y="72"/>
                  </a:cubicBezTo>
                  <a:cubicBezTo>
                    <a:pt x="1604" y="0"/>
                    <a:pt x="1180" y="241"/>
                    <a:pt x="1075" y="285"/>
                  </a:cubicBezTo>
                </a:path>
              </a:pathLst>
            </a:custGeom>
            <a:noFill/>
            <a:ln w="50800">
              <a:solidFill>
                <a:schemeClr val="folHlink"/>
              </a:solidFill>
              <a:round/>
              <a:headEnd/>
              <a:tailEnd type="stealth" w="med" len="lg"/>
            </a:ln>
          </p:spPr>
          <p:txBody>
            <a:bodyPr/>
            <a:lstStyle/>
            <a:p>
              <a:endParaRPr lang="en-US"/>
            </a:p>
          </p:txBody>
        </p:sp>
      </p:gr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ChangeArrowheads="1"/>
          </p:cNvSpPr>
          <p:nvPr/>
        </p:nvSpPr>
        <p:spPr bwMode="auto">
          <a:xfrm>
            <a:off x="533400" y="1371600"/>
            <a:ext cx="7772400" cy="4038600"/>
          </a:xfrm>
          <a:prstGeom prst="rect">
            <a:avLst/>
          </a:prstGeom>
          <a:noFill/>
          <a:ln w="9525">
            <a:noFill/>
            <a:miter lim="800000"/>
            <a:headEnd/>
            <a:tailEnd/>
          </a:ln>
        </p:spPr>
        <p:txBody>
          <a:bodyPr lIns="91434" tIns="45717" rIns="91434" bIns="45717"/>
          <a:lstStyle/>
          <a:p>
            <a:pPr marL="342900" indent="-342900" algn="l">
              <a:spcBef>
                <a:spcPct val="20000"/>
              </a:spcBef>
              <a:buFontTx/>
              <a:buChar char="•"/>
            </a:pPr>
            <a:r>
              <a:rPr lang="en-US" sz="3200"/>
              <a:t>Real-time means </a:t>
            </a:r>
            <a:r>
              <a:rPr lang="en-US" sz="3200" b="1"/>
              <a:t>determinism</a:t>
            </a:r>
          </a:p>
          <a:p>
            <a:pPr marL="342900" indent="-342900" algn="l">
              <a:spcBef>
                <a:spcPct val="20000"/>
              </a:spcBef>
              <a:buFontTx/>
              <a:buChar char="•"/>
            </a:pPr>
            <a:r>
              <a:rPr lang="en-US" sz="3200"/>
              <a:t>Determinism is the ability to complete a task within a fixed amount of time </a:t>
            </a:r>
          </a:p>
          <a:p>
            <a:pPr marL="342900" indent="-342900" algn="l">
              <a:spcBef>
                <a:spcPct val="20000"/>
              </a:spcBef>
              <a:buFontTx/>
              <a:buChar char="•"/>
            </a:pPr>
            <a:r>
              <a:rPr lang="en-US" sz="3200"/>
              <a:t>Real time </a:t>
            </a:r>
            <a:r>
              <a:rPr lang="en-US" sz="3200" b="1"/>
              <a:t>does not</a:t>
            </a:r>
            <a:r>
              <a:rPr lang="en-US" sz="3200"/>
              <a:t> always mean real fast</a:t>
            </a:r>
          </a:p>
          <a:p>
            <a:pPr marL="342900" indent="-342900" algn="l">
              <a:spcBef>
                <a:spcPct val="20000"/>
              </a:spcBef>
              <a:buFontTx/>
              <a:buChar char="•"/>
            </a:pPr>
            <a:r>
              <a:rPr lang="en-US" sz="3200"/>
              <a:t>Real-time systems have timing constraints that must be met to avoid failure</a:t>
            </a:r>
          </a:p>
          <a:p>
            <a:pPr marL="342900" indent="-342900" algn="l">
              <a:spcBef>
                <a:spcPct val="20000"/>
              </a:spcBef>
              <a:buFontTx/>
              <a:buChar char="•"/>
            </a:pPr>
            <a:endParaRPr lang="en-US" sz="3200"/>
          </a:p>
        </p:txBody>
      </p:sp>
      <p:sp>
        <p:nvSpPr>
          <p:cNvPr id="16387" name="Rectangle 9"/>
          <p:cNvSpPr>
            <a:spLocks noGrp="1" noChangeArrowheads="1"/>
          </p:cNvSpPr>
          <p:nvPr>
            <p:ph type="title"/>
          </p:nvPr>
        </p:nvSpPr>
        <p:spPr>
          <a:xfrm>
            <a:off x="533400" y="457200"/>
            <a:ext cx="7772400" cy="1143000"/>
          </a:xfrm>
        </p:spPr>
        <p:txBody>
          <a:bodyPr/>
          <a:lstStyle/>
          <a:p>
            <a:pPr eaLnBrk="1" hangingPunct="1"/>
            <a:r>
              <a:rPr lang="en-US" smtClean="0"/>
              <a:t>What is Real Time?</a:t>
            </a:r>
          </a:p>
        </p:txBody>
      </p:sp>
      <p:pic>
        <p:nvPicPr>
          <p:cNvPr id="16388" name="Picture 10"/>
          <p:cNvPicPr>
            <a:picLocks noChangeAspect="1" noChangeArrowheads="1"/>
          </p:cNvPicPr>
          <p:nvPr/>
        </p:nvPicPr>
        <p:blipFill>
          <a:blip r:embed="rId3" cstate="print"/>
          <a:srcRect/>
          <a:stretch>
            <a:fillRect/>
          </a:stretch>
        </p:blipFill>
        <p:spPr bwMode="auto">
          <a:xfrm>
            <a:off x="6858000" y="4244975"/>
            <a:ext cx="1828800" cy="1698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2"/>
          <p:cNvSpPr>
            <a:spLocks noGrp="1" noChangeArrowheads="1"/>
          </p:cNvSpPr>
          <p:nvPr>
            <p:ph type="title"/>
          </p:nvPr>
        </p:nvSpPr>
        <p:spPr>
          <a:xfrm>
            <a:off x="685800" y="457200"/>
            <a:ext cx="7772400" cy="1143000"/>
          </a:xfrm>
        </p:spPr>
        <p:txBody>
          <a:bodyPr/>
          <a:lstStyle/>
          <a:p>
            <a:pPr eaLnBrk="1" hangingPunct="1"/>
            <a:r>
              <a:rPr lang="en-US" smtClean="0"/>
              <a:t>Determinism = Bounded Jitter</a:t>
            </a:r>
            <a:br>
              <a:rPr lang="en-US" smtClean="0"/>
            </a:br>
            <a:endParaRPr lang="en-US" smtClean="0"/>
          </a:p>
        </p:txBody>
      </p:sp>
      <p:sp>
        <p:nvSpPr>
          <p:cNvPr id="17411" name="Line 33"/>
          <p:cNvSpPr>
            <a:spLocks noChangeShapeType="1"/>
          </p:cNvSpPr>
          <p:nvPr/>
        </p:nvSpPr>
        <p:spPr bwMode="auto">
          <a:xfrm>
            <a:off x="6391275" y="1601788"/>
            <a:ext cx="0" cy="4595812"/>
          </a:xfrm>
          <a:prstGeom prst="line">
            <a:avLst/>
          </a:prstGeom>
          <a:noFill/>
          <a:ln w="63500">
            <a:solidFill>
              <a:srgbClr val="FF0000">
                <a:alpha val="47842"/>
              </a:srgbClr>
            </a:solidFill>
            <a:prstDash val="sysDot"/>
            <a:round/>
            <a:headEnd/>
            <a:tailEnd/>
          </a:ln>
        </p:spPr>
        <p:txBody>
          <a:bodyPr/>
          <a:lstStyle/>
          <a:p>
            <a:endParaRPr lang="en-US"/>
          </a:p>
        </p:txBody>
      </p:sp>
      <p:sp>
        <p:nvSpPr>
          <p:cNvPr id="17412" name="Line 34"/>
          <p:cNvSpPr>
            <a:spLocks noChangeShapeType="1"/>
          </p:cNvSpPr>
          <p:nvPr/>
        </p:nvSpPr>
        <p:spPr bwMode="auto">
          <a:xfrm>
            <a:off x="1371600" y="2035175"/>
            <a:ext cx="5057775" cy="0"/>
          </a:xfrm>
          <a:prstGeom prst="line">
            <a:avLst/>
          </a:prstGeom>
          <a:noFill/>
          <a:ln w="127000">
            <a:solidFill>
              <a:srgbClr val="FF0000"/>
            </a:solidFill>
            <a:round/>
            <a:headEnd/>
            <a:tailEnd type="triangle" w="med" len="lg"/>
          </a:ln>
        </p:spPr>
        <p:txBody>
          <a:bodyPr/>
          <a:lstStyle/>
          <a:p>
            <a:endParaRPr lang="en-US"/>
          </a:p>
        </p:txBody>
      </p:sp>
      <p:sp>
        <p:nvSpPr>
          <p:cNvPr id="17413" name="Line 35"/>
          <p:cNvSpPr>
            <a:spLocks noChangeShapeType="1"/>
          </p:cNvSpPr>
          <p:nvPr/>
        </p:nvSpPr>
        <p:spPr bwMode="auto">
          <a:xfrm>
            <a:off x="1400175" y="2703513"/>
            <a:ext cx="6364288" cy="0"/>
          </a:xfrm>
          <a:prstGeom prst="line">
            <a:avLst/>
          </a:prstGeom>
          <a:noFill/>
          <a:ln w="127000">
            <a:solidFill>
              <a:schemeClr val="tx1"/>
            </a:solidFill>
            <a:round/>
            <a:headEnd/>
            <a:tailEnd type="triangle" w="med" len="lg"/>
          </a:ln>
        </p:spPr>
        <p:txBody>
          <a:bodyPr/>
          <a:lstStyle/>
          <a:p>
            <a:endParaRPr lang="en-US"/>
          </a:p>
        </p:txBody>
      </p:sp>
      <p:sp>
        <p:nvSpPr>
          <p:cNvPr id="17414" name="Line 36"/>
          <p:cNvSpPr>
            <a:spLocks noChangeShapeType="1"/>
          </p:cNvSpPr>
          <p:nvPr/>
        </p:nvSpPr>
        <p:spPr bwMode="auto">
          <a:xfrm>
            <a:off x="1385888" y="3370263"/>
            <a:ext cx="5310187" cy="0"/>
          </a:xfrm>
          <a:prstGeom prst="line">
            <a:avLst/>
          </a:prstGeom>
          <a:noFill/>
          <a:ln w="127000">
            <a:solidFill>
              <a:schemeClr val="tx1"/>
            </a:solidFill>
            <a:round/>
            <a:headEnd/>
            <a:tailEnd type="triangle" w="med" len="lg"/>
          </a:ln>
        </p:spPr>
        <p:txBody>
          <a:bodyPr/>
          <a:lstStyle/>
          <a:p>
            <a:endParaRPr lang="en-US"/>
          </a:p>
        </p:txBody>
      </p:sp>
      <p:sp>
        <p:nvSpPr>
          <p:cNvPr id="17415" name="Line 37"/>
          <p:cNvSpPr>
            <a:spLocks noChangeShapeType="1"/>
          </p:cNvSpPr>
          <p:nvPr/>
        </p:nvSpPr>
        <p:spPr bwMode="auto">
          <a:xfrm>
            <a:off x="1371600" y="4038600"/>
            <a:ext cx="4522788" cy="0"/>
          </a:xfrm>
          <a:prstGeom prst="line">
            <a:avLst/>
          </a:prstGeom>
          <a:noFill/>
          <a:ln w="127000">
            <a:solidFill>
              <a:schemeClr val="tx1"/>
            </a:solidFill>
            <a:round/>
            <a:headEnd/>
            <a:tailEnd type="triangle" w="med" len="lg"/>
          </a:ln>
        </p:spPr>
        <p:txBody>
          <a:bodyPr/>
          <a:lstStyle/>
          <a:p>
            <a:endParaRPr lang="en-US"/>
          </a:p>
        </p:txBody>
      </p:sp>
      <p:sp>
        <p:nvSpPr>
          <p:cNvPr id="17416" name="Line 38"/>
          <p:cNvSpPr>
            <a:spLocks noChangeShapeType="1"/>
          </p:cNvSpPr>
          <p:nvPr/>
        </p:nvSpPr>
        <p:spPr bwMode="auto">
          <a:xfrm>
            <a:off x="1346200" y="4706938"/>
            <a:ext cx="5616575" cy="0"/>
          </a:xfrm>
          <a:prstGeom prst="line">
            <a:avLst/>
          </a:prstGeom>
          <a:noFill/>
          <a:ln w="127000">
            <a:solidFill>
              <a:schemeClr val="tx1"/>
            </a:solidFill>
            <a:round/>
            <a:headEnd/>
            <a:tailEnd type="triangle" w="med" len="lg"/>
          </a:ln>
        </p:spPr>
        <p:txBody>
          <a:bodyPr/>
          <a:lstStyle/>
          <a:p>
            <a:endParaRPr lang="en-US"/>
          </a:p>
        </p:txBody>
      </p:sp>
      <p:sp>
        <p:nvSpPr>
          <p:cNvPr id="17417" name="Line 39"/>
          <p:cNvSpPr>
            <a:spLocks noChangeShapeType="1"/>
          </p:cNvSpPr>
          <p:nvPr/>
        </p:nvSpPr>
        <p:spPr bwMode="auto">
          <a:xfrm>
            <a:off x="1385888" y="5375275"/>
            <a:ext cx="4775200" cy="0"/>
          </a:xfrm>
          <a:prstGeom prst="line">
            <a:avLst/>
          </a:prstGeom>
          <a:noFill/>
          <a:ln w="127000">
            <a:solidFill>
              <a:schemeClr val="tx1"/>
            </a:solidFill>
            <a:round/>
            <a:headEnd/>
            <a:tailEnd type="triangle" w="med" len="lg"/>
          </a:ln>
        </p:spPr>
        <p:txBody>
          <a:bodyPr/>
          <a:lstStyle/>
          <a:p>
            <a:endParaRPr lang="en-US"/>
          </a:p>
        </p:txBody>
      </p:sp>
      <p:sp>
        <p:nvSpPr>
          <p:cNvPr id="17418" name="Text Box 40"/>
          <p:cNvSpPr txBox="1">
            <a:spLocks noChangeArrowheads="1"/>
          </p:cNvSpPr>
          <p:nvPr/>
        </p:nvSpPr>
        <p:spPr bwMode="auto">
          <a:xfrm>
            <a:off x="2206625" y="1674813"/>
            <a:ext cx="2241550" cy="366712"/>
          </a:xfrm>
          <a:prstGeom prst="rect">
            <a:avLst/>
          </a:prstGeom>
          <a:noFill/>
          <a:ln w="9525">
            <a:noFill/>
            <a:miter lim="800000"/>
            <a:headEnd/>
            <a:tailEnd/>
          </a:ln>
        </p:spPr>
        <p:txBody>
          <a:bodyPr wrap="none">
            <a:spAutoFit/>
          </a:bodyPr>
          <a:lstStyle/>
          <a:p>
            <a:pPr algn="l" eaLnBrk="0" hangingPunct="0"/>
            <a:r>
              <a:rPr lang="en-US" sz="1800" b="1">
                <a:latin typeface="Arial" charset="0"/>
              </a:rPr>
              <a:t>Desired Loop Time</a:t>
            </a:r>
          </a:p>
        </p:txBody>
      </p:sp>
      <p:sp>
        <p:nvSpPr>
          <p:cNvPr id="17419" name="Text Box 41"/>
          <p:cNvSpPr txBox="1">
            <a:spLocks noChangeArrowheads="1"/>
          </p:cNvSpPr>
          <p:nvPr/>
        </p:nvSpPr>
        <p:spPr bwMode="auto">
          <a:xfrm rot="-5400000">
            <a:off x="-347663" y="3568701"/>
            <a:ext cx="2212975" cy="457200"/>
          </a:xfrm>
          <a:prstGeom prst="rect">
            <a:avLst/>
          </a:prstGeom>
          <a:noFill/>
          <a:ln w="9525">
            <a:noFill/>
            <a:miter lim="800000"/>
            <a:headEnd/>
            <a:tailEnd/>
          </a:ln>
        </p:spPr>
        <p:txBody>
          <a:bodyPr wrap="none">
            <a:spAutoFit/>
          </a:bodyPr>
          <a:lstStyle/>
          <a:p>
            <a:pPr algn="l" eaLnBrk="0" hangingPunct="0"/>
            <a:r>
              <a:rPr lang="en-US" sz="2400" b="1">
                <a:latin typeface="Arial" charset="0"/>
              </a:rPr>
              <a:t>Loop Iteration</a:t>
            </a:r>
          </a:p>
        </p:txBody>
      </p:sp>
      <p:sp>
        <p:nvSpPr>
          <p:cNvPr id="17420" name="Text Box 42"/>
          <p:cNvSpPr txBox="1">
            <a:spLocks noChangeArrowheads="1"/>
          </p:cNvSpPr>
          <p:nvPr/>
        </p:nvSpPr>
        <p:spPr bwMode="auto">
          <a:xfrm>
            <a:off x="930275" y="2501900"/>
            <a:ext cx="352425" cy="457200"/>
          </a:xfrm>
          <a:prstGeom prst="rect">
            <a:avLst/>
          </a:prstGeom>
          <a:noFill/>
          <a:ln w="9525">
            <a:noFill/>
            <a:miter lim="800000"/>
            <a:headEnd/>
            <a:tailEnd/>
          </a:ln>
        </p:spPr>
        <p:txBody>
          <a:bodyPr wrap="none">
            <a:spAutoFit/>
          </a:bodyPr>
          <a:lstStyle/>
          <a:p>
            <a:pPr algn="l" eaLnBrk="0" hangingPunct="0"/>
            <a:r>
              <a:rPr lang="en-US" sz="2400" b="1">
                <a:latin typeface="Arial" charset="0"/>
              </a:rPr>
              <a:t>1</a:t>
            </a:r>
          </a:p>
        </p:txBody>
      </p:sp>
      <p:sp>
        <p:nvSpPr>
          <p:cNvPr id="17421" name="Text Box 43"/>
          <p:cNvSpPr txBox="1">
            <a:spLocks noChangeArrowheads="1"/>
          </p:cNvSpPr>
          <p:nvPr/>
        </p:nvSpPr>
        <p:spPr bwMode="auto">
          <a:xfrm>
            <a:off x="930275" y="3170238"/>
            <a:ext cx="352425" cy="457200"/>
          </a:xfrm>
          <a:prstGeom prst="rect">
            <a:avLst/>
          </a:prstGeom>
          <a:noFill/>
          <a:ln w="9525">
            <a:noFill/>
            <a:miter lim="800000"/>
            <a:headEnd/>
            <a:tailEnd/>
          </a:ln>
        </p:spPr>
        <p:txBody>
          <a:bodyPr wrap="none">
            <a:spAutoFit/>
          </a:bodyPr>
          <a:lstStyle/>
          <a:p>
            <a:pPr algn="l" eaLnBrk="0" hangingPunct="0"/>
            <a:r>
              <a:rPr lang="en-US" sz="2400" b="1">
                <a:latin typeface="Arial" charset="0"/>
              </a:rPr>
              <a:t>2</a:t>
            </a:r>
          </a:p>
        </p:txBody>
      </p:sp>
      <p:sp>
        <p:nvSpPr>
          <p:cNvPr id="17422" name="Text Box 44"/>
          <p:cNvSpPr txBox="1">
            <a:spLocks noChangeArrowheads="1"/>
          </p:cNvSpPr>
          <p:nvPr/>
        </p:nvSpPr>
        <p:spPr bwMode="auto">
          <a:xfrm>
            <a:off x="930275" y="3838575"/>
            <a:ext cx="352425" cy="457200"/>
          </a:xfrm>
          <a:prstGeom prst="rect">
            <a:avLst/>
          </a:prstGeom>
          <a:noFill/>
          <a:ln w="9525">
            <a:noFill/>
            <a:miter lim="800000"/>
            <a:headEnd/>
            <a:tailEnd/>
          </a:ln>
        </p:spPr>
        <p:txBody>
          <a:bodyPr wrap="none">
            <a:spAutoFit/>
          </a:bodyPr>
          <a:lstStyle/>
          <a:p>
            <a:pPr algn="l" eaLnBrk="0" hangingPunct="0"/>
            <a:r>
              <a:rPr lang="en-US" sz="2400" b="1">
                <a:latin typeface="Arial" charset="0"/>
              </a:rPr>
              <a:t>3</a:t>
            </a:r>
          </a:p>
        </p:txBody>
      </p:sp>
      <p:sp>
        <p:nvSpPr>
          <p:cNvPr id="17423" name="Text Box 45"/>
          <p:cNvSpPr txBox="1">
            <a:spLocks noChangeArrowheads="1"/>
          </p:cNvSpPr>
          <p:nvPr/>
        </p:nvSpPr>
        <p:spPr bwMode="auto">
          <a:xfrm>
            <a:off x="930275" y="4506913"/>
            <a:ext cx="352425" cy="457200"/>
          </a:xfrm>
          <a:prstGeom prst="rect">
            <a:avLst/>
          </a:prstGeom>
          <a:noFill/>
          <a:ln w="9525">
            <a:noFill/>
            <a:miter lim="800000"/>
            <a:headEnd/>
            <a:tailEnd/>
          </a:ln>
        </p:spPr>
        <p:txBody>
          <a:bodyPr wrap="none">
            <a:spAutoFit/>
          </a:bodyPr>
          <a:lstStyle/>
          <a:p>
            <a:pPr algn="l" eaLnBrk="0" hangingPunct="0"/>
            <a:r>
              <a:rPr lang="en-US" sz="2400" b="1">
                <a:latin typeface="Arial" charset="0"/>
              </a:rPr>
              <a:t>4</a:t>
            </a:r>
          </a:p>
        </p:txBody>
      </p:sp>
      <p:sp>
        <p:nvSpPr>
          <p:cNvPr id="17424" name="Text Box 46"/>
          <p:cNvSpPr txBox="1">
            <a:spLocks noChangeArrowheads="1"/>
          </p:cNvSpPr>
          <p:nvPr/>
        </p:nvSpPr>
        <p:spPr bwMode="auto">
          <a:xfrm>
            <a:off x="930275" y="5173663"/>
            <a:ext cx="352425" cy="457200"/>
          </a:xfrm>
          <a:prstGeom prst="rect">
            <a:avLst/>
          </a:prstGeom>
          <a:noFill/>
          <a:ln w="9525">
            <a:noFill/>
            <a:miter lim="800000"/>
            <a:headEnd/>
            <a:tailEnd/>
          </a:ln>
        </p:spPr>
        <p:txBody>
          <a:bodyPr wrap="none">
            <a:spAutoFit/>
          </a:bodyPr>
          <a:lstStyle/>
          <a:p>
            <a:pPr algn="l" eaLnBrk="0" hangingPunct="0"/>
            <a:r>
              <a:rPr lang="en-US" sz="2400" b="1">
                <a:latin typeface="Arial" charset="0"/>
              </a:rPr>
              <a:t>5</a:t>
            </a:r>
          </a:p>
        </p:txBody>
      </p:sp>
      <p:sp>
        <p:nvSpPr>
          <p:cNvPr id="17425" name="AutoShape 47"/>
          <p:cNvSpPr>
            <a:spLocks/>
          </p:cNvSpPr>
          <p:nvPr/>
        </p:nvSpPr>
        <p:spPr bwMode="auto">
          <a:xfrm rot="5400000" flipV="1">
            <a:off x="6930232" y="1804193"/>
            <a:ext cx="266700" cy="1268413"/>
          </a:xfrm>
          <a:prstGeom prst="leftBrace">
            <a:avLst>
              <a:gd name="adj1" fmla="val 39633"/>
              <a:gd name="adj2" fmla="val 50000"/>
            </a:avLst>
          </a:prstGeom>
          <a:noFill/>
          <a:ln w="50800">
            <a:solidFill>
              <a:schemeClr val="tx1"/>
            </a:solidFill>
            <a:round/>
            <a:headEnd/>
            <a:tailEnd/>
          </a:ln>
        </p:spPr>
        <p:txBody>
          <a:bodyPr wrap="none" anchor="ctr"/>
          <a:lstStyle/>
          <a:p>
            <a:endParaRPr lang="en-US"/>
          </a:p>
        </p:txBody>
      </p:sp>
      <p:sp>
        <p:nvSpPr>
          <p:cNvPr id="17426" name="Text Box 48"/>
          <p:cNvSpPr txBox="1">
            <a:spLocks noChangeArrowheads="1"/>
          </p:cNvSpPr>
          <p:nvPr/>
        </p:nvSpPr>
        <p:spPr bwMode="auto">
          <a:xfrm>
            <a:off x="6437313" y="1666875"/>
            <a:ext cx="1330325" cy="641350"/>
          </a:xfrm>
          <a:prstGeom prst="rect">
            <a:avLst/>
          </a:prstGeom>
          <a:noFill/>
          <a:ln w="9525">
            <a:noFill/>
            <a:miter lim="800000"/>
            <a:headEnd/>
            <a:tailEnd/>
          </a:ln>
        </p:spPr>
        <p:txBody>
          <a:bodyPr>
            <a:spAutoFit/>
          </a:bodyPr>
          <a:lstStyle/>
          <a:p>
            <a:pPr eaLnBrk="0" hangingPunct="0"/>
            <a:r>
              <a:rPr lang="en-US" sz="1800" b="1">
                <a:latin typeface="Arial" charset="0"/>
              </a:rPr>
              <a:t>Maximum </a:t>
            </a:r>
          </a:p>
          <a:p>
            <a:pPr eaLnBrk="0" hangingPunct="0"/>
            <a:r>
              <a:rPr lang="en-US" sz="1800" b="1">
                <a:latin typeface="Arial" charset="0"/>
              </a:rPr>
              <a:t>Jitter</a:t>
            </a:r>
          </a:p>
        </p:txBody>
      </p:sp>
      <p:sp>
        <p:nvSpPr>
          <p:cNvPr id="17427" name="Text Box 49"/>
          <p:cNvSpPr txBox="1">
            <a:spLocks noChangeArrowheads="1"/>
          </p:cNvSpPr>
          <p:nvPr/>
        </p:nvSpPr>
        <p:spPr bwMode="auto">
          <a:xfrm>
            <a:off x="1600200" y="5632450"/>
            <a:ext cx="3246438" cy="457200"/>
          </a:xfrm>
          <a:prstGeom prst="rect">
            <a:avLst/>
          </a:prstGeom>
          <a:noFill/>
          <a:ln w="9525">
            <a:noFill/>
            <a:miter lim="800000"/>
            <a:headEnd/>
            <a:tailEnd/>
          </a:ln>
        </p:spPr>
        <p:txBody>
          <a:bodyPr wrap="none">
            <a:spAutoFit/>
          </a:bodyPr>
          <a:lstStyle/>
          <a:p>
            <a:pPr algn="l" eaLnBrk="0" hangingPunct="0"/>
            <a:r>
              <a:rPr lang="en-US" sz="2400" b="1">
                <a:latin typeface="Arial" charset="0"/>
              </a:rPr>
              <a:t>Loop Time (seconds)</a:t>
            </a:r>
          </a:p>
        </p:txBody>
      </p:sp>
      <p:sp>
        <p:nvSpPr>
          <p:cNvPr id="17428" name="Line 50"/>
          <p:cNvSpPr>
            <a:spLocks noChangeShapeType="1"/>
          </p:cNvSpPr>
          <p:nvPr/>
        </p:nvSpPr>
        <p:spPr bwMode="auto">
          <a:xfrm>
            <a:off x="7775575" y="2185988"/>
            <a:ext cx="0" cy="3508375"/>
          </a:xfrm>
          <a:prstGeom prst="line">
            <a:avLst/>
          </a:prstGeom>
          <a:noFill/>
          <a:ln w="63500">
            <a:solidFill>
              <a:srgbClr val="969696"/>
            </a:solidFill>
            <a:prstDash val="sysDot"/>
            <a:round/>
            <a:headEnd/>
            <a:tailEnd/>
          </a:ln>
        </p:spPr>
        <p:txBody>
          <a:bodyPr/>
          <a:lstStyle/>
          <a:p>
            <a:endParaRPr lang="en-US"/>
          </a:p>
        </p:txBody>
      </p:sp>
      <p:sp>
        <p:nvSpPr>
          <p:cNvPr id="17429" name="Line 51"/>
          <p:cNvSpPr>
            <a:spLocks noChangeShapeType="1"/>
          </p:cNvSpPr>
          <p:nvPr/>
        </p:nvSpPr>
        <p:spPr bwMode="auto">
          <a:xfrm>
            <a:off x="5005388" y="2192338"/>
            <a:ext cx="0" cy="3535362"/>
          </a:xfrm>
          <a:prstGeom prst="line">
            <a:avLst/>
          </a:prstGeom>
          <a:noFill/>
          <a:ln w="63500">
            <a:solidFill>
              <a:srgbClr val="969696"/>
            </a:solidFill>
            <a:prstDash val="sysDot"/>
            <a:round/>
            <a:headEnd/>
            <a:tailEnd/>
          </a:ln>
        </p:spPr>
        <p:txBody>
          <a:bodyPr/>
          <a:lstStyle/>
          <a:p>
            <a:endParaRPr lang="en-US"/>
          </a:p>
        </p:txBody>
      </p:sp>
      <p:sp>
        <p:nvSpPr>
          <p:cNvPr id="17430" name="Text Box 52"/>
          <p:cNvSpPr txBox="1">
            <a:spLocks noChangeArrowheads="1"/>
          </p:cNvSpPr>
          <p:nvPr/>
        </p:nvSpPr>
        <p:spPr bwMode="auto">
          <a:xfrm>
            <a:off x="5410200" y="990600"/>
            <a:ext cx="1952625" cy="366713"/>
          </a:xfrm>
          <a:prstGeom prst="rect">
            <a:avLst/>
          </a:prstGeom>
          <a:noFill/>
          <a:ln w="9525">
            <a:noFill/>
            <a:miter lim="800000"/>
            <a:headEnd/>
            <a:tailEnd/>
          </a:ln>
        </p:spPr>
        <p:txBody>
          <a:bodyPr>
            <a:spAutoFit/>
          </a:bodyPr>
          <a:lstStyle/>
          <a:p>
            <a:pPr eaLnBrk="0" hangingPunct="0"/>
            <a:r>
              <a:rPr lang="en-US" sz="1800" b="1">
                <a:latin typeface="Arial" charset="0"/>
              </a:rPr>
              <a:t>Jitter Range</a:t>
            </a:r>
          </a:p>
        </p:txBody>
      </p:sp>
      <p:sp>
        <p:nvSpPr>
          <p:cNvPr id="17431" name="AutoShape 53"/>
          <p:cNvSpPr>
            <a:spLocks/>
          </p:cNvSpPr>
          <p:nvPr/>
        </p:nvSpPr>
        <p:spPr bwMode="auto">
          <a:xfrm rot="5400000" flipV="1">
            <a:off x="6168232" y="140494"/>
            <a:ext cx="400050" cy="2725737"/>
          </a:xfrm>
          <a:prstGeom prst="leftBrace">
            <a:avLst>
              <a:gd name="adj1" fmla="val 56779"/>
              <a:gd name="adj2" fmla="val 50000"/>
            </a:avLst>
          </a:prstGeom>
          <a:noFill/>
          <a:ln w="50800">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ChangeArrowheads="1"/>
          </p:cNvSpPr>
          <p:nvPr/>
        </p:nvSpPr>
        <p:spPr bwMode="auto">
          <a:xfrm>
            <a:off x="762000" y="1295400"/>
            <a:ext cx="4191000" cy="4267200"/>
          </a:xfrm>
          <a:prstGeom prst="rect">
            <a:avLst/>
          </a:prstGeom>
          <a:noFill/>
          <a:ln w="9525">
            <a:noFill/>
            <a:miter lim="800000"/>
            <a:headEnd/>
            <a:tailEnd/>
          </a:ln>
        </p:spPr>
        <p:txBody>
          <a:bodyPr/>
          <a:lstStyle/>
          <a:p>
            <a:pPr marL="342900" indent="-342900" algn="l">
              <a:spcBef>
                <a:spcPct val="20000"/>
              </a:spcBef>
            </a:pPr>
            <a:r>
              <a:rPr lang="en-US" sz="2800" b="1"/>
              <a:t>General Purpose OS</a:t>
            </a:r>
          </a:p>
          <a:p>
            <a:pPr marL="342900" indent="-342900" algn="l">
              <a:spcBef>
                <a:spcPct val="20000"/>
              </a:spcBef>
              <a:buFontTx/>
              <a:buChar char="•"/>
            </a:pPr>
            <a:r>
              <a:rPr lang="en-US" sz="2800"/>
              <a:t>Data acquisition</a:t>
            </a:r>
          </a:p>
          <a:p>
            <a:pPr marL="342900" indent="-342900" algn="l">
              <a:spcBef>
                <a:spcPct val="20000"/>
              </a:spcBef>
              <a:buFontTx/>
              <a:buChar char="•"/>
            </a:pPr>
            <a:r>
              <a:rPr lang="en-US" sz="2800"/>
              <a:t>Offline analysis</a:t>
            </a:r>
          </a:p>
          <a:p>
            <a:pPr marL="342900" indent="-342900" algn="l">
              <a:spcBef>
                <a:spcPct val="20000"/>
              </a:spcBef>
              <a:buFontTx/>
              <a:buChar char="•"/>
            </a:pPr>
            <a:r>
              <a:rPr lang="en-US" sz="2800"/>
              <a:t>Data presentation</a:t>
            </a:r>
          </a:p>
        </p:txBody>
      </p:sp>
      <p:sp>
        <p:nvSpPr>
          <p:cNvPr id="18435" name="Rectangle 6"/>
          <p:cNvSpPr>
            <a:spLocks noChangeArrowheads="1"/>
          </p:cNvSpPr>
          <p:nvPr/>
        </p:nvSpPr>
        <p:spPr bwMode="auto">
          <a:xfrm>
            <a:off x="4724400" y="1295400"/>
            <a:ext cx="4191000" cy="4267200"/>
          </a:xfrm>
          <a:prstGeom prst="rect">
            <a:avLst/>
          </a:prstGeom>
          <a:noFill/>
          <a:ln w="9525">
            <a:noFill/>
            <a:miter lim="800000"/>
            <a:headEnd/>
            <a:tailEnd/>
          </a:ln>
        </p:spPr>
        <p:txBody>
          <a:bodyPr/>
          <a:lstStyle/>
          <a:p>
            <a:pPr marL="342900" indent="-342900" algn="l">
              <a:spcBef>
                <a:spcPct val="20000"/>
              </a:spcBef>
            </a:pPr>
            <a:r>
              <a:rPr lang="en-US" sz="2800" b="1"/>
              <a:t>Real-Time OS</a:t>
            </a:r>
          </a:p>
          <a:p>
            <a:pPr marL="342900" indent="-342900" algn="l">
              <a:spcBef>
                <a:spcPct val="20000"/>
              </a:spcBef>
              <a:buFontTx/>
              <a:buChar char="•"/>
            </a:pPr>
            <a:r>
              <a:rPr lang="en-US" sz="2800"/>
              <a:t>Closed loop control</a:t>
            </a:r>
          </a:p>
          <a:p>
            <a:pPr marL="342900" indent="-342900" algn="l">
              <a:spcBef>
                <a:spcPct val="20000"/>
              </a:spcBef>
              <a:buFontTx/>
              <a:buChar char="•"/>
            </a:pPr>
            <a:r>
              <a:rPr lang="en-US" sz="2800"/>
              <a:t>Time-critical decisions</a:t>
            </a:r>
          </a:p>
          <a:p>
            <a:pPr marL="342900" indent="-342900" algn="l">
              <a:spcBef>
                <a:spcPct val="20000"/>
              </a:spcBef>
              <a:buFontTx/>
              <a:buChar char="•"/>
            </a:pPr>
            <a:r>
              <a:rPr lang="en-US" sz="2800"/>
              <a:t>Extended run time</a:t>
            </a:r>
          </a:p>
          <a:p>
            <a:pPr marL="342900" indent="-342900" algn="l">
              <a:spcBef>
                <a:spcPct val="20000"/>
              </a:spcBef>
              <a:buFontTx/>
              <a:buChar char="•"/>
            </a:pPr>
            <a:r>
              <a:rPr lang="en-US" sz="2800"/>
              <a:t>Stand alone operation</a:t>
            </a:r>
          </a:p>
          <a:p>
            <a:pPr marL="342900" indent="-342900" algn="l">
              <a:spcBef>
                <a:spcPct val="20000"/>
              </a:spcBef>
              <a:buFontTx/>
              <a:buChar char="•"/>
            </a:pPr>
            <a:r>
              <a:rPr lang="en-US" sz="2800"/>
              <a:t>Increased reliability</a:t>
            </a:r>
          </a:p>
        </p:txBody>
      </p:sp>
      <p:sp>
        <p:nvSpPr>
          <p:cNvPr id="18436" name="Rectangle 7"/>
          <p:cNvSpPr>
            <a:spLocks noGrp="1" noChangeArrowheads="1"/>
          </p:cNvSpPr>
          <p:nvPr>
            <p:ph type="title"/>
          </p:nvPr>
        </p:nvSpPr>
        <p:spPr/>
        <p:txBody>
          <a:bodyPr/>
          <a:lstStyle/>
          <a:p>
            <a:pPr eaLnBrk="1" hangingPunct="1"/>
            <a:r>
              <a:rPr lang="en-US" smtClean="0"/>
              <a:t>Selecting an Operating System</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685800" y="533400"/>
            <a:ext cx="7772400" cy="1143000"/>
          </a:xfrm>
        </p:spPr>
        <p:txBody>
          <a:bodyPr/>
          <a:lstStyle/>
          <a:p>
            <a:pPr eaLnBrk="1" hangingPunct="1"/>
            <a:r>
              <a:rPr lang="en-US" sz="3600" smtClean="0"/>
              <a:t>LabVIEW Real-Time Hardware Targets</a:t>
            </a:r>
            <a:br>
              <a:rPr lang="en-US" sz="3600" smtClean="0"/>
            </a:br>
            <a:endParaRPr lang="en-US" sz="3600" smtClean="0"/>
          </a:p>
        </p:txBody>
      </p:sp>
      <p:grpSp>
        <p:nvGrpSpPr>
          <p:cNvPr id="2" name="Group 5"/>
          <p:cNvGrpSpPr>
            <a:grpSpLocks/>
          </p:cNvGrpSpPr>
          <p:nvPr/>
        </p:nvGrpSpPr>
        <p:grpSpPr bwMode="auto">
          <a:xfrm>
            <a:off x="228600" y="3994150"/>
            <a:ext cx="1233488" cy="1462088"/>
            <a:chOff x="1152" y="2600"/>
            <a:chExt cx="777" cy="921"/>
          </a:xfrm>
        </p:grpSpPr>
        <p:graphicFrame>
          <p:nvGraphicFramePr>
            <p:cNvPr id="1027" name="Object 6"/>
            <p:cNvGraphicFramePr>
              <a:graphicFrameLocks noChangeAspect="1"/>
            </p:cNvGraphicFramePr>
            <p:nvPr/>
          </p:nvGraphicFramePr>
          <p:xfrm>
            <a:off x="1168" y="2600"/>
            <a:ext cx="761" cy="451"/>
          </p:xfrm>
          <a:graphic>
            <a:graphicData uri="http://schemas.openxmlformats.org/presentationml/2006/ole">
              <p:oleObj spid="_x0000_s271363" name="Bitmap Image" r:id="rId4" imgW="2523810" imgH="1495634" progId="PBrush">
                <p:embed/>
              </p:oleObj>
            </a:graphicData>
          </a:graphic>
        </p:graphicFrame>
        <p:sp>
          <p:nvSpPr>
            <p:cNvPr id="1051" name="Text Box 7"/>
            <p:cNvSpPr txBox="1">
              <a:spLocks noChangeArrowheads="1"/>
            </p:cNvSpPr>
            <p:nvPr/>
          </p:nvSpPr>
          <p:spPr bwMode="auto">
            <a:xfrm>
              <a:off x="1152" y="3117"/>
              <a:ext cx="768" cy="404"/>
            </a:xfrm>
            <a:prstGeom prst="rect">
              <a:avLst/>
            </a:prstGeom>
            <a:noFill/>
            <a:ln w="57150" algn="ctr">
              <a:noFill/>
              <a:miter lim="800000"/>
              <a:headEnd/>
              <a:tailEnd/>
            </a:ln>
          </p:spPr>
          <p:txBody>
            <a:bodyPr>
              <a:spAutoFit/>
            </a:bodyPr>
            <a:lstStyle/>
            <a:p>
              <a:pPr eaLnBrk="0" hangingPunct="0">
                <a:spcBef>
                  <a:spcPct val="50000"/>
                </a:spcBef>
              </a:pPr>
              <a:r>
                <a:rPr lang="en-US" sz="1800">
                  <a:cs typeface="Arial" charset="0"/>
                </a:rPr>
                <a:t>Compact FieldPoint</a:t>
              </a:r>
            </a:p>
          </p:txBody>
        </p:sp>
      </p:grpSp>
      <p:grpSp>
        <p:nvGrpSpPr>
          <p:cNvPr id="3" name="Group 8"/>
          <p:cNvGrpSpPr>
            <a:grpSpLocks/>
          </p:cNvGrpSpPr>
          <p:nvPr/>
        </p:nvGrpSpPr>
        <p:grpSpPr bwMode="auto">
          <a:xfrm>
            <a:off x="2057400" y="3884613"/>
            <a:ext cx="1252538" cy="1273175"/>
            <a:chOff x="3099" y="2546"/>
            <a:chExt cx="789" cy="802"/>
          </a:xfrm>
        </p:grpSpPr>
        <p:pic>
          <p:nvPicPr>
            <p:cNvPr id="1049" name="Picture 9" descr="PXI 8-Slot Front View (pxi1042_d02_m)"/>
            <p:cNvPicPr>
              <a:picLocks noChangeAspect="1" noChangeArrowheads="1"/>
            </p:cNvPicPr>
            <p:nvPr/>
          </p:nvPicPr>
          <p:blipFill>
            <a:blip r:embed="rId5" cstate="print"/>
            <a:srcRect/>
            <a:stretch>
              <a:fillRect/>
            </a:stretch>
          </p:blipFill>
          <p:spPr bwMode="auto">
            <a:xfrm>
              <a:off x="3099" y="2546"/>
              <a:ext cx="766" cy="559"/>
            </a:xfrm>
            <a:prstGeom prst="rect">
              <a:avLst/>
            </a:prstGeom>
            <a:noFill/>
            <a:ln w="9525">
              <a:noFill/>
              <a:miter lim="800000"/>
              <a:headEnd/>
              <a:tailEnd/>
            </a:ln>
          </p:spPr>
        </p:pic>
        <p:sp>
          <p:nvSpPr>
            <p:cNvPr id="1050" name="Text Box 10"/>
            <p:cNvSpPr txBox="1">
              <a:spLocks noChangeArrowheads="1"/>
            </p:cNvSpPr>
            <p:nvPr/>
          </p:nvSpPr>
          <p:spPr bwMode="auto">
            <a:xfrm>
              <a:off x="3120" y="3117"/>
              <a:ext cx="768" cy="231"/>
            </a:xfrm>
            <a:prstGeom prst="rect">
              <a:avLst/>
            </a:prstGeom>
            <a:noFill/>
            <a:ln w="57150" algn="ctr">
              <a:noFill/>
              <a:miter lim="800000"/>
              <a:headEnd/>
              <a:tailEnd/>
            </a:ln>
          </p:spPr>
          <p:txBody>
            <a:bodyPr>
              <a:spAutoFit/>
            </a:bodyPr>
            <a:lstStyle/>
            <a:p>
              <a:pPr eaLnBrk="0" hangingPunct="0">
                <a:spcBef>
                  <a:spcPct val="50000"/>
                </a:spcBef>
              </a:pPr>
              <a:r>
                <a:rPr lang="en-US" sz="1800">
                  <a:cs typeface="Arial" charset="0"/>
                </a:rPr>
                <a:t>PXI </a:t>
              </a:r>
            </a:p>
          </p:txBody>
        </p:sp>
      </p:grpSp>
      <p:grpSp>
        <p:nvGrpSpPr>
          <p:cNvPr id="4" name="Group 11"/>
          <p:cNvGrpSpPr>
            <a:grpSpLocks/>
          </p:cNvGrpSpPr>
          <p:nvPr/>
        </p:nvGrpSpPr>
        <p:grpSpPr bwMode="auto">
          <a:xfrm>
            <a:off x="3505200" y="1371600"/>
            <a:ext cx="2362200" cy="1666875"/>
            <a:chOff x="2208" y="864"/>
            <a:chExt cx="1488" cy="1050"/>
          </a:xfrm>
        </p:grpSpPr>
        <p:pic>
          <p:nvPicPr>
            <p:cNvPr id="1047" name="Picture 12" descr="realtime_icon"/>
            <p:cNvPicPr>
              <a:picLocks noChangeAspect="1" noChangeArrowheads="1"/>
            </p:cNvPicPr>
            <p:nvPr/>
          </p:nvPicPr>
          <p:blipFill>
            <a:blip r:embed="rId6" cstate="print"/>
            <a:srcRect/>
            <a:stretch>
              <a:fillRect/>
            </a:stretch>
          </p:blipFill>
          <p:spPr bwMode="auto">
            <a:xfrm>
              <a:off x="2486" y="864"/>
              <a:ext cx="932" cy="963"/>
            </a:xfrm>
            <a:prstGeom prst="rect">
              <a:avLst/>
            </a:prstGeom>
            <a:noFill/>
            <a:ln w="9525">
              <a:noFill/>
              <a:miter lim="800000"/>
              <a:headEnd/>
              <a:tailEnd/>
            </a:ln>
          </p:spPr>
        </p:pic>
        <p:sp>
          <p:nvSpPr>
            <p:cNvPr id="1048" name="Text Box 13"/>
            <p:cNvSpPr txBox="1">
              <a:spLocks noChangeArrowheads="1"/>
            </p:cNvSpPr>
            <p:nvPr/>
          </p:nvSpPr>
          <p:spPr bwMode="auto">
            <a:xfrm>
              <a:off x="2208" y="1683"/>
              <a:ext cx="1488" cy="231"/>
            </a:xfrm>
            <a:prstGeom prst="rect">
              <a:avLst/>
            </a:prstGeom>
            <a:noFill/>
            <a:ln w="57150" algn="ctr">
              <a:noFill/>
              <a:miter lim="800000"/>
              <a:headEnd/>
              <a:tailEnd/>
            </a:ln>
          </p:spPr>
          <p:txBody>
            <a:bodyPr>
              <a:spAutoFit/>
            </a:bodyPr>
            <a:lstStyle/>
            <a:p>
              <a:pPr eaLnBrk="0" hangingPunct="0">
                <a:spcBef>
                  <a:spcPct val="50000"/>
                </a:spcBef>
              </a:pPr>
              <a:r>
                <a:rPr lang="en-US" sz="1800" b="1">
                  <a:cs typeface="Arial" charset="0"/>
                </a:rPr>
                <a:t>LabVIEW Real-Time</a:t>
              </a:r>
            </a:p>
          </p:txBody>
        </p:sp>
      </p:grpSp>
      <p:grpSp>
        <p:nvGrpSpPr>
          <p:cNvPr id="5" name="Group 14"/>
          <p:cNvGrpSpPr>
            <a:grpSpLocks/>
          </p:cNvGrpSpPr>
          <p:nvPr/>
        </p:nvGrpSpPr>
        <p:grpSpPr bwMode="auto">
          <a:xfrm>
            <a:off x="7543800" y="3960813"/>
            <a:ext cx="1371600" cy="1128712"/>
            <a:chOff x="4752" y="2495"/>
            <a:chExt cx="864" cy="711"/>
          </a:xfrm>
        </p:grpSpPr>
        <p:pic>
          <p:nvPicPr>
            <p:cNvPr id="1045" name="Picture 15"/>
            <p:cNvPicPr>
              <a:picLocks noChangeAspect="1" noChangeArrowheads="1"/>
            </p:cNvPicPr>
            <p:nvPr/>
          </p:nvPicPr>
          <p:blipFill>
            <a:blip r:embed="rId7" cstate="print"/>
            <a:srcRect/>
            <a:stretch>
              <a:fillRect/>
            </a:stretch>
          </p:blipFill>
          <p:spPr bwMode="auto">
            <a:xfrm>
              <a:off x="4848" y="2495"/>
              <a:ext cx="624" cy="391"/>
            </a:xfrm>
            <a:prstGeom prst="rect">
              <a:avLst/>
            </a:prstGeom>
            <a:noFill/>
            <a:ln w="44450" algn="ctr">
              <a:noFill/>
              <a:miter lim="800000"/>
              <a:headEnd/>
              <a:tailEnd/>
            </a:ln>
          </p:spPr>
        </p:pic>
        <p:sp>
          <p:nvSpPr>
            <p:cNvPr id="1046" name="Text Box 16"/>
            <p:cNvSpPr txBox="1">
              <a:spLocks noChangeArrowheads="1"/>
            </p:cNvSpPr>
            <p:nvPr/>
          </p:nvSpPr>
          <p:spPr bwMode="auto">
            <a:xfrm>
              <a:off x="4752" y="2975"/>
              <a:ext cx="864" cy="231"/>
            </a:xfrm>
            <a:prstGeom prst="rect">
              <a:avLst/>
            </a:prstGeom>
            <a:noFill/>
            <a:ln w="57150" algn="ctr">
              <a:noFill/>
              <a:miter lim="800000"/>
              <a:headEnd/>
              <a:tailEnd/>
            </a:ln>
          </p:spPr>
          <p:txBody>
            <a:bodyPr>
              <a:spAutoFit/>
            </a:bodyPr>
            <a:lstStyle/>
            <a:p>
              <a:pPr eaLnBrk="0" hangingPunct="0">
                <a:spcBef>
                  <a:spcPct val="50000"/>
                </a:spcBef>
              </a:pPr>
              <a:r>
                <a:rPr lang="en-US" sz="1800">
                  <a:cs typeface="Arial" charset="0"/>
                </a:rPr>
                <a:t>CompactRIO</a:t>
              </a:r>
            </a:p>
          </p:txBody>
        </p:sp>
      </p:grpSp>
      <p:sp>
        <p:nvSpPr>
          <p:cNvPr id="1033" name="Line 17"/>
          <p:cNvSpPr>
            <a:spLocks noChangeShapeType="1"/>
          </p:cNvSpPr>
          <p:nvPr/>
        </p:nvSpPr>
        <p:spPr bwMode="auto">
          <a:xfrm flipV="1">
            <a:off x="838200" y="3352800"/>
            <a:ext cx="7391400" cy="0"/>
          </a:xfrm>
          <a:prstGeom prst="line">
            <a:avLst/>
          </a:prstGeom>
          <a:noFill/>
          <a:ln w="28575">
            <a:solidFill>
              <a:srgbClr val="808080"/>
            </a:solidFill>
            <a:round/>
            <a:headEnd/>
            <a:tailEnd/>
          </a:ln>
        </p:spPr>
        <p:txBody>
          <a:bodyPr/>
          <a:lstStyle/>
          <a:p>
            <a:endParaRPr lang="en-US"/>
          </a:p>
        </p:txBody>
      </p:sp>
      <p:sp>
        <p:nvSpPr>
          <p:cNvPr id="1034" name="Line 18"/>
          <p:cNvSpPr>
            <a:spLocks noChangeShapeType="1"/>
          </p:cNvSpPr>
          <p:nvPr/>
        </p:nvSpPr>
        <p:spPr bwMode="auto">
          <a:xfrm flipV="1">
            <a:off x="4648200" y="3048000"/>
            <a:ext cx="0" cy="304800"/>
          </a:xfrm>
          <a:prstGeom prst="line">
            <a:avLst/>
          </a:prstGeom>
          <a:noFill/>
          <a:ln w="28575">
            <a:solidFill>
              <a:srgbClr val="808080"/>
            </a:solidFill>
            <a:round/>
            <a:headEnd/>
            <a:tailEnd/>
          </a:ln>
        </p:spPr>
        <p:txBody>
          <a:bodyPr/>
          <a:lstStyle/>
          <a:p>
            <a:endParaRPr lang="en-US"/>
          </a:p>
        </p:txBody>
      </p:sp>
      <p:sp>
        <p:nvSpPr>
          <p:cNvPr id="1035" name="Line 19"/>
          <p:cNvSpPr>
            <a:spLocks noChangeShapeType="1"/>
          </p:cNvSpPr>
          <p:nvPr/>
        </p:nvSpPr>
        <p:spPr bwMode="auto">
          <a:xfrm flipV="1">
            <a:off x="852488" y="3352800"/>
            <a:ext cx="0" cy="457200"/>
          </a:xfrm>
          <a:prstGeom prst="line">
            <a:avLst/>
          </a:prstGeom>
          <a:noFill/>
          <a:ln w="28575">
            <a:solidFill>
              <a:srgbClr val="808080"/>
            </a:solidFill>
            <a:round/>
            <a:headEnd type="stealth" w="lg" len="lg"/>
            <a:tailEnd/>
          </a:ln>
        </p:spPr>
        <p:txBody>
          <a:bodyPr/>
          <a:lstStyle/>
          <a:p>
            <a:endParaRPr lang="en-US"/>
          </a:p>
        </p:txBody>
      </p:sp>
      <p:sp>
        <p:nvSpPr>
          <p:cNvPr id="1036" name="Line 20"/>
          <p:cNvSpPr>
            <a:spLocks noChangeShapeType="1"/>
          </p:cNvSpPr>
          <p:nvPr/>
        </p:nvSpPr>
        <p:spPr bwMode="auto">
          <a:xfrm flipV="1">
            <a:off x="2667000" y="3352800"/>
            <a:ext cx="0" cy="457200"/>
          </a:xfrm>
          <a:prstGeom prst="line">
            <a:avLst/>
          </a:prstGeom>
          <a:noFill/>
          <a:ln w="28575">
            <a:solidFill>
              <a:srgbClr val="808080"/>
            </a:solidFill>
            <a:round/>
            <a:headEnd type="stealth" w="lg" len="lg"/>
            <a:tailEnd/>
          </a:ln>
        </p:spPr>
        <p:txBody>
          <a:bodyPr/>
          <a:lstStyle/>
          <a:p>
            <a:endParaRPr lang="en-US"/>
          </a:p>
        </p:txBody>
      </p:sp>
      <p:sp>
        <p:nvSpPr>
          <p:cNvPr id="1037" name="Line 21"/>
          <p:cNvSpPr>
            <a:spLocks noChangeShapeType="1"/>
          </p:cNvSpPr>
          <p:nvPr/>
        </p:nvSpPr>
        <p:spPr bwMode="auto">
          <a:xfrm flipV="1">
            <a:off x="4648200" y="3351213"/>
            <a:ext cx="0" cy="457200"/>
          </a:xfrm>
          <a:prstGeom prst="line">
            <a:avLst/>
          </a:prstGeom>
          <a:noFill/>
          <a:ln w="28575">
            <a:solidFill>
              <a:srgbClr val="808080"/>
            </a:solidFill>
            <a:round/>
            <a:headEnd type="stealth" w="lg" len="lg"/>
            <a:tailEnd/>
          </a:ln>
        </p:spPr>
        <p:txBody>
          <a:bodyPr/>
          <a:lstStyle/>
          <a:p>
            <a:endParaRPr lang="en-US"/>
          </a:p>
        </p:txBody>
      </p:sp>
      <p:sp>
        <p:nvSpPr>
          <p:cNvPr id="1038" name="Line 22"/>
          <p:cNvSpPr>
            <a:spLocks noChangeShapeType="1"/>
          </p:cNvSpPr>
          <p:nvPr/>
        </p:nvSpPr>
        <p:spPr bwMode="auto">
          <a:xfrm flipV="1">
            <a:off x="6477000" y="3352800"/>
            <a:ext cx="0" cy="457200"/>
          </a:xfrm>
          <a:prstGeom prst="line">
            <a:avLst/>
          </a:prstGeom>
          <a:noFill/>
          <a:ln w="28575">
            <a:solidFill>
              <a:srgbClr val="808080"/>
            </a:solidFill>
            <a:round/>
            <a:headEnd type="stealth" w="lg" len="lg"/>
            <a:tailEnd/>
          </a:ln>
        </p:spPr>
        <p:txBody>
          <a:bodyPr/>
          <a:lstStyle/>
          <a:p>
            <a:endParaRPr lang="en-US"/>
          </a:p>
        </p:txBody>
      </p:sp>
      <p:sp>
        <p:nvSpPr>
          <p:cNvPr id="1039" name="Line 23"/>
          <p:cNvSpPr>
            <a:spLocks noChangeShapeType="1"/>
          </p:cNvSpPr>
          <p:nvPr/>
        </p:nvSpPr>
        <p:spPr bwMode="auto">
          <a:xfrm flipV="1">
            <a:off x="8229600" y="3352800"/>
            <a:ext cx="0" cy="457200"/>
          </a:xfrm>
          <a:prstGeom prst="line">
            <a:avLst/>
          </a:prstGeom>
          <a:noFill/>
          <a:ln w="28575">
            <a:solidFill>
              <a:srgbClr val="808080"/>
            </a:solidFill>
            <a:round/>
            <a:headEnd type="stealth" w="lg" len="lg"/>
            <a:tailEnd/>
          </a:ln>
        </p:spPr>
        <p:txBody>
          <a:bodyPr/>
          <a:lstStyle/>
          <a:p>
            <a:endParaRPr lang="en-US"/>
          </a:p>
        </p:txBody>
      </p:sp>
      <p:grpSp>
        <p:nvGrpSpPr>
          <p:cNvPr id="6" name="Group 24"/>
          <p:cNvGrpSpPr>
            <a:grpSpLocks/>
          </p:cNvGrpSpPr>
          <p:nvPr/>
        </p:nvGrpSpPr>
        <p:grpSpPr bwMode="auto">
          <a:xfrm>
            <a:off x="3962400" y="3884613"/>
            <a:ext cx="1371600" cy="1627187"/>
            <a:chOff x="2496" y="2447"/>
            <a:chExt cx="864" cy="1025"/>
          </a:xfrm>
        </p:grpSpPr>
        <p:pic>
          <p:nvPicPr>
            <p:cNvPr id="1043" name="Picture 25" descr="GX270optiplex2"/>
            <p:cNvPicPr>
              <a:picLocks noChangeAspect="1" noChangeArrowheads="1"/>
            </p:cNvPicPr>
            <p:nvPr/>
          </p:nvPicPr>
          <p:blipFill>
            <a:blip r:embed="rId8" cstate="print"/>
            <a:srcRect/>
            <a:stretch>
              <a:fillRect/>
            </a:stretch>
          </p:blipFill>
          <p:spPr bwMode="auto">
            <a:xfrm>
              <a:off x="2735" y="2447"/>
              <a:ext cx="433" cy="660"/>
            </a:xfrm>
            <a:prstGeom prst="rect">
              <a:avLst/>
            </a:prstGeom>
            <a:noFill/>
            <a:ln w="9525">
              <a:noFill/>
              <a:miter lim="800000"/>
              <a:headEnd/>
              <a:tailEnd/>
            </a:ln>
          </p:spPr>
        </p:pic>
        <p:sp>
          <p:nvSpPr>
            <p:cNvPr id="1044" name="Text Box 26"/>
            <p:cNvSpPr txBox="1">
              <a:spLocks noChangeArrowheads="1"/>
            </p:cNvSpPr>
            <p:nvPr/>
          </p:nvSpPr>
          <p:spPr bwMode="auto">
            <a:xfrm>
              <a:off x="2496" y="3068"/>
              <a:ext cx="864" cy="404"/>
            </a:xfrm>
            <a:prstGeom prst="rect">
              <a:avLst/>
            </a:prstGeom>
            <a:noFill/>
            <a:ln w="57150" algn="ctr">
              <a:noFill/>
              <a:miter lim="800000"/>
              <a:headEnd/>
              <a:tailEnd/>
            </a:ln>
          </p:spPr>
          <p:txBody>
            <a:bodyPr>
              <a:spAutoFit/>
            </a:bodyPr>
            <a:lstStyle/>
            <a:p>
              <a:pPr eaLnBrk="0" hangingPunct="0">
                <a:spcBef>
                  <a:spcPct val="50000"/>
                </a:spcBef>
              </a:pPr>
              <a:r>
                <a:rPr lang="en-US" sz="1800">
                  <a:cs typeface="Arial" charset="0"/>
                </a:rPr>
                <a:t>Desktop or Industrial PC</a:t>
              </a:r>
            </a:p>
          </p:txBody>
        </p:sp>
      </p:grpSp>
      <p:grpSp>
        <p:nvGrpSpPr>
          <p:cNvPr id="7" name="Group 27"/>
          <p:cNvGrpSpPr>
            <a:grpSpLocks/>
          </p:cNvGrpSpPr>
          <p:nvPr/>
        </p:nvGrpSpPr>
        <p:grpSpPr bwMode="auto">
          <a:xfrm>
            <a:off x="5867400" y="3962400"/>
            <a:ext cx="1219200" cy="1738313"/>
            <a:chOff x="219" y="2599"/>
            <a:chExt cx="768" cy="1095"/>
          </a:xfrm>
        </p:grpSpPr>
        <p:graphicFrame>
          <p:nvGraphicFramePr>
            <p:cNvPr id="1026" name="Object 28"/>
            <p:cNvGraphicFramePr>
              <a:graphicFrameLocks noChangeAspect="1"/>
            </p:cNvGraphicFramePr>
            <p:nvPr/>
          </p:nvGraphicFramePr>
          <p:xfrm>
            <a:off x="384" y="2599"/>
            <a:ext cx="531" cy="454"/>
          </p:xfrm>
          <a:graphic>
            <a:graphicData uri="http://schemas.openxmlformats.org/presentationml/2006/ole">
              <p:oleObj spid="_x0000_s271362" name="Bitmap Image" r:id="rId9" imgW="2629267" imgH="2247619" progId="PBrush">
                <p:embed/>
              </p:oleObj>
            </a:graphicData>
          </a:graphic>
        </p:graphicFrame>
        <p:sp>
          <p:nvSpPr>
            <p:cNvPr id="1042" name="Text Box 29"/>
            <p:cNvSpPr txBox="1">
              <a:spLocks noChangeArrowheads="1"/>
            </p:cNvSpPr>
            <p:nvPr/>
          </p:nvSpPr>
          <p:spPr bwMode="auto">
            <a:xfrm>
              <a:off x="219" y="3117"/>
              <a:ext cx="768" cy="577"/>
            </a:xfrm>
            <a:prstGeom prst="rect">
              <a:avLst/>
            </a:prstGeom>
            <a:noFill/>
            <a:ln w="57150" algn="ctr">
              <a:noFill/>
              <a:miter lim="800000"/>
              <a:headEnd/>
              <a:tailEnd/>
            </a:ln>
          </p:spPr>
          <p:txBody>
            <a:bodyPr>
              <a:spAutoFit/>
            </a:bodyPr>
            <a:lstStyle/>
            <a:p>
              <a:pPr eaLnBrk="0" hangingPunct="0">
                <a:spcBef>
                  <a:spcPct val="50000"/>
                </a:spcBef>
              </a:pPr>
              <a:r>
                <a:rPr lang="en-US" sz="1800">
                  <a:cs typeface="Arial" charset="0"/>
                </a:rPr>
                <a:t>Compact Vision System</a:t>
              </a:r>
            </a:p>
          </p:txBody>
        </p:sp>
      </p:gr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LVRT-OPTION-Main"/>
          <p:cNvPicPr>
            <a:picLocks noChangeAspect="1" noChangeArrowheads="1"/>
          </p:cNvPicPr>
          <p:nvPr/>
        </p:nvPicPr>
        <p:blipFill>
          <a:blip r:embed="rId2" cstate="print"/>
          <a:srcRect/>
          <a:stretch>
            <a:fillRect/>
          </a:stretch>
        </p:blipFill>
        <p:spPr bwMode="auto">
          <a:xfrm>
            <a:off x="4168775" y="1277938"/>
            <a:ext cx="4397375" cy="4378325"/>
          </a:xfrm>
          <a:prstGeom prst="rect">
            <a:avLst/>
          </a:prstGeom>
          <a:noFill/>
          <a:ln w="9525">
            <a:noFill/>
            <a:miter lim="800000"/>
            <a:headEnd/>
            <a:tailEnd/>
          </a:ln>
        </p:spPr>
      </p:pic>
      <p:sp>
        <p:nvSpPr>
          <p:cNvPr id="19459" name="Rectangle 5"/>
          <p:cNvSpPr>
            <a:spLocks noGrp="1" noChangeArrowheads="1"/>
          </p:cNvSpPr>
          <p:nvPr>
            <p:ph type="body" sz="half" idx="1"/>
          </p:nvPr>
        </p:nvSpPr>
        <p:spPr>
          <a:xfrm>
            <a:off x="685800" y="1600200"/>
            <a:ext cx="3505200" cy="4229100"/>
          </a:xfrm>
          <a:noFill/>
        </p:spPr>
        <p:txBody>
          <a:bodyPr lIns="91434" tIns="45717" rIns="91434" bIns="45717"/>
          <a:lstStyle/>
          <a:p>
            <a:pPr eaLnBrk="1" hangingPunct="1"/>
            <a:r>
              <a:rPr lang="en-US" sz="2800" smtClean="0"/>
              <a:t>PXI 818X and newer controllers</a:t>
            </a:r>
          </a:p>
          <a:p>
            <a:pPr eaLnBrk="1" hangingPunct="1"/>
            <a:r>
              <a:rPr lang="en-US" sz="2800" smtClean="0"/>
              <a:t>RT safe mode loaded in EEPROM </a:t>
            </a:r>
          </a:p>
          <a:p>
            <a:pPr eaLnBrk="1" hangingPunct="1"/>
            <a:r>
              <a:rPr lang="en-US" sz="2800" smtClean="0"/>
              <a:t>BIOS boot option</a:t>
            </a:r>
          </a:p>
        </p:txBody>
      </p:sp>
      <p:sp>
        <p:nvSpPr>
          <p:cNvPr id="19460" name="Rectangle 6"/>
          <p:cNvSpPr>
            <a:spLocks noGrp="1" noChangeArrowheads="1"/>
          </p:cNvSpPr>
          <p:nvPr>
            <p:ph type="title"/>
          </p:nvPr>
        </p:nvSpPr>
        <p:spPr/>
        <p:txBody>
          <a:bodyPr/>
          <a:lstStyle/>
          <a:p>
            <a:pPr eaLnBrk="1" hangingPunct="1"/>
            <a:r>
              <a:rPr lang="en-US" smtClean="0"/>
              <a:t>Dual Boot PXI Controllers</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Dual Boot PXI Controllers (Cont.)</a:t>
            </a:r>
          </a:p>
        </p:txBody>
      </p:sp>
      <p:pic>
        <p:nvPicPr>
          <p:cNvPr id="20483" name="Picture 5" descr="IMG_2570"/>
          <p:cNvPicPr>
            <a:picLocks noChangeAspect="1" noChangeArrowheads="1"/>
          </p:cNvPicPr>
          <p:nvPr/>
        </p:nvPicPr>
        <p:blipFill>
          <a:blip r:embed="rId2" cstate="print"/>
          <a:srcRect/>
          <a:stretch>
            <a:fillRect/>
          </a:stretch>
        </p:blipFill>
        <p:spPr bwMode="auto">
          <a:xfrm>
            <a:off x="304800" y="1560513"/>
            <a:ext cx="4178300" cy="3551237"/>
          </a:xfrm>
          <a:prstGeom prst="rect">
            <a:avLst/>
          </a:prstGeom>
          <a:noFill/>
          <a:ln w="9525">
            <a:noFill/>
            <a:miter lim="800000"/>
            <a:headEnd/>
            <a:tailEnd/>
          </a:ln>
        </p:spPr>
      </p:pic>
      <p:pic>
        <p:nvPicPr>
          <p:cNvPr id="20484" name="Picture 6" descr="LVRT-OPTION"/>
          <p:cNvPicPr>
            <a:picLocks noChangeAspect="1" noChangeArrowheads="1"/>
          </p:cNvPicPr>
          <p:nvPr/>
        </p:nvPicPr>
        <p:blipFill>
          <a:blip r:embed="rId3" cstate="print"/>
          <a:srcRect/>
          <a:stretch>
            <a:fillRect/>
          </a:stretch>
        </p:blipFill>
        <p:spPr bwMode="auto">
          <a:xfrm>
            <a:off x="4822825" y="1614488"/>
            <a:ext cx="4092575" cy="3492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PXI controllers running RT OS</a:t>
            </a:r>
          </a:p>
        </p:txBody>
      </p:sp>
      <p:sp>
        <p:nvSpPr>
          <p:cNvPr id="21507" name="Rectangle 3"/>
          <p:cNvSpPr>
            <a:spLocks noGrp="1" noChangeArrowheads="1"/>
          </p:cNvSpPr>
          <p:nvPr>
            <p:ph type="body" idx="1"/>
          </p:nvPr>
        </p:nvSpPr>
        <p:spPr>
          <a:xfrm>
            <a:off x="609600" y="1447800"/>
            <a:ext cx="7772400" cy="4038600"/>
          </a:xfrm>
        </p:spPr>
        <p:txBody>
          <a:bodyPr/>
          <a:lstStyle/>
          <a:p>
            <a:pPr eaLnBrk="1" hangingPunct="1">
              <a:buFontTx/>
              <a:buNone/>
            </a:pPr>
            <a:r>
              <a:rPr lang="en-US" smtClean="0"/>
              <a:t>Information to help troubleshoot PXI/RT Issues…</a:t>
            </a:r>
          </a:p>
          <a:p>
            <a:pPr eaLnBrk="1" hangingPunct="1"/>
            <a:r>
              <a:rPr lang="en-US" smtClean="0"/>
              <a:t>RT target connects to host PC via Ethernet</a:t>
            </a:r>
          </a:p>
          <a:p>
            <a:pPr eaLnBrk="1" hangingPunct="1"/>
            <a:r>
              <a:rPr lang="en-US" smtClean="0"/>
              <a:t>Host and RT target must be on the same subnet</a:t>
            </a:r>
          </a:p>
          <a:p>
            <a:pPr eaLnBrk="1" hangingPunct="1"/>
            <a:r>
              <a:rPr lang="en-US" smtClean="0"/>
              <a:t>Host and RT target must have same software (driver versions should be the same)</a:t>
            </a:r>
          </a:p>
          <a:p>
            <a:pPr lvl="1" eaLnBrk="1" hangingPunct="1"/>
            <a:r>
              <a:rPr lang="en-US" smtClean="0"/>
              <a:t>Under Remote Systems, right-click the Software listing and select “Install Software”</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PXI controllers running RT OS (cont.)</a:t>
            </a:r>
          </a:p>
        </p:txBody>
      </p:sp>
      <p:sp>
        <p:nvSpPr>
          <p:cNvPr id="22531" name="Rectangle 3"/>
          <p:cNvSpPr>
            <a:spLocks noGrp="1" noChangeArrowheads="1"/>
          </p:cNvSpPr>
          <p:nvPr>
            <p:ph type="body" idx="1"/>
          </p:nvPr>
        </p:nvSpPr>
        <p:spPr>
          <a:xfrm>
            <a:off x="685800" y="1295400"/>
            <a:ext cx="7772400" cy="4038600"/>
          </a:xfrm>
        </p:spPr>
        <p:txBody>
          <a:bodyPr/>
          <a:lstStyle/>
          <a:p>
            <a:pPr eaLnBrk="1" hangingPunct="1"/>
            <a:r>
              <a:rPr lang="en-US" sz="2800" smtClean="0"/>
              <a:t>PXI system shows up under Remote Systems in MAX to be configured</a:t>
            </a:r>
          </a:p>
          <a:p>
            <a:pPr eaLnBrk="1" hangingPunct="1">
              <a:buFontTx/>
              <a:buNone/>
            </a:pPr>
            <a:endParaRPr lang="en-US" sz="2800" smtClean="0"/>
          </a:p>
          <a:p>
            <a:pPr eaLnBrk="1" hangingPunct="1"/>
            <a:endParaRPr lang="en-US" smtClean="0"/>
          </a:p>
        </p:txBody>
      </p:sp>
      <p:pic>
        <p:nvPicPr>
          <p:cNvPr id="22532" name="Picture 4"/>
          <p:cNvPicPr>
            <a:picLocks noChangeAspect="1" noChangeArrowheads="1"/>
          </p:cNvPicPr>
          <p:nvPr/>
        </p:nvPicPr>
        <p:blipFill>
          <a:blip r:embed="rId2" cstate="print"/>
          <a:srcRect/>
          <a:stretch>
            <a:fillRect/>
          </a:stretch>
        </p:blipFill>
        <p:spPr bwMode="auto">
          <a:xfrm>
            <a:off x="1295400" y="2193925"/>
            <a:ext cx="6553200" cy="3951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5" descr="5922"/>
          <p:cNvPicPr>
            <a:picLocks noChangeAspect="1" noChangeArrowheads="1"/>
          </p:cNvPicPr>
          <p:nvPr/>
        </p:nvPicPr>
        <p:blipFill>
          <a:blip r:embed="rId3" cstate="print"/>
          <a:srcRect/>
          <a:stretch>
            <a:fillRect/>
          </a:stretch>
        </p:blipFill>
        <p:spPr bwMode="auto">
          <a:xfrm>
            <a:off x="6472238" y="2362200"/>
            <a:ext cx="2290762" cy="2166938"/>
          </a:xfrm>
          <a:prstGeom prst="rect">
            <a:avLst/>
          </a:prstGeom>
          <a:noFill/>
          <a:ln w="9525">
            <a:noFill/>
            <a:miter lim="800000"/>
            <a:headEnd/>
            <a:tailEnd/>
          </a:ln>
        </p:spPr>
      </p:pic>
      <p:pic>
        <p:nvPicPr>
          <p:cNvPr id="11267" name="Picture 14"/>
          <p:cNvPicPr>
            <a:picLocks noChangeAspect="1" noChangeArrowheads="1"/>
          </p:cNvPicPr>
          <p:nvPr/>
        </p:nvPicPr>
        <p:blipFill>
          <a:blip r:embed="rId4" cstate="print"/>
          <a:srcRect/>
          <a:stretch>
            <a:fillRect/>
          </a:stretch>
        </p:blipFill>
        <p:spPr bwMode="auto">
          <a:xfrm>
            <a:off x="233363" y="2514600"/>
            <a:ext cx="2738437" cy="1881188"/>
          </a:xfrm>
          <a:prstGeom prst="rect">
            <a:avLst/>
          </a:prstGeom>
          <a:noFill/>
          <a:ln w="9525">
            <a:noFill/>
            <a:miter lim="800000"/>
            <a:headEnd/>
            <a:tailEnd/>
          </a:ln>
        </p:spPr>
      </p:pic>
      <p:sp>
        <p:nvSpPr>
          <p:cNvPr id="11268" name="Rectangle 2"/>
          <p:cNvSpPr>
            <a:spLocks noGrp="1" noChangeArrowheads="1"/>
          </p:cNvSpPr>
          <p:nvPr>
            <p:ph type="title"/>
          </p:nvPr>
        </p:nvSpPr>
        <p:spPr/>
        <p:txBody>
          <a:bodyPr/>
          <a:lstStyle/>
          <a:p>
            <a:r>
              <a:rPr lang="en-US" smtClean="0"/>
              <a:t>Components of a PXI System</a:t>
            </a:r>
            <a:endParaRPr lang="en-US" u="sng" smtClean="0"/>
          </a:p>
        </p:txBody>
      </p:sp>
      <p:sp>
        <p:nvSpPr>
          <p:cNvPr id="11269" name="Rectangle 3"/>
          <p:cNvSpPr>
            <a:spLocks noChangeArrowheads="1"/>
          </p:cNvSpPr>
          <p:nvPr/>
        </p:nvSpPr>
        <p:spPr bwMode="auto">
          <a:xfrm>
            <a:off x="6019800" y="3048000"/>
            <a:ext cx="152400" cy="609600"/>
          </a:xfrm>
          <a:prstGeom prst="rect">
            <a:avLst/>
          </a:prstGeom>
          <a:solidFill>
            <a:schemeClr val="accent1"/>
          </a:solidFill>
          <a:ln w="9525">
            <a:solidFill>
              <a:srgbClr val="5E84B8"/>
            </a:solidFill>
            <a:miter lim="800000"/>
            <a:headEnd type="none" w="sm" len="sm"/>
            <a:tailEnd type="none" w="sm" len="sm"/>
          </a:ln>
        </p:spPr>
        <p:txBody>
          <a:bodyPr wrap="none" anchor="ctr"/>
          <a:lstStyle/>
          <a:p>
            <a:endParaRPr lang="en-US"/>
          </a:p>
        </p:txBody>
      </p:sp>
      <p:sp>
        <p:nvSpPr>
          <p:cNvPr id="11270" name="Rectangle 4"/>
          <p:cNvSpPr>
            <a:spLocks noChangeArrowheads="1"/>
          </p:cNvSpPr>
          <p:nvPr/>
        </p:nvSpPr>
        <p:spPr bwMode="auto">
          <a:xfrm>
            <a:off x="5791200" y="3276600"/>
            <a:ext cx="609600" cy="152400"/>
          </a:xfrm>
          <a:prstGeom prst="rect">
            <a:avLst/>
          </a:prstGeom>
          <a:solidFill>
            <a:schemeClr val="accent1"/>
          </a:solidFill>
          <a:ln w="9525">
            <a:solidFill>
              <a:srgbClr val="5E84B8"/>
            </a:solidFill>
            <a:miter lim="800000"/>
            <a:headEnd type="none" w="sm" len="sm"/>
            <a:tailEnd type="none" w="sm" len="sm"/>
          </a:ln>
        </p:spPr>
        <p:txBody>
          <a:bodyPr wrap="none" anchor="ctr"/>
          <a:lstStyle/>
          <a:p>
            <a:endParaRPr lang="en-US"/>
          </a:p>
        </p:txBody>
      </p:sp>
      <p:sp>
        <p:nvSpPr>
          <p:cNvPr id="11271" name="Rectangle 7"/>
          <p:cNvSpPr>
            <a:spLocks noChangeArrowheads="1"/>
          </p:cNvSpPr>
          <p:nvPr/>
        </p:nvSpPr>
        <p:spPr bwMode="auto">
          <a:xfrm>
            <a:off x="3276600" y="4495800"/>
            <a:ext cx="2514600" cy="685800"/>
          </a:xfrm>
          <a:prstGeom prst="rect">
            <a:avLst/>
          </a:prstGeom>
          <a:noFill/>
          <a:ln w="9525">
            <a:noFill/>
            <a:miter lim="800000"/>
            <a:headEnd/>
            <a:tailEnd/>
          </a:ln>
        </p:spPr>
        <p:txBody>
          <a:bodyPr/>
          <a:lstStyle/>
          <a:p>
            <a:pPr marL="742950" lvl="1" indent="-285750" algn="l">
              <a:spcBef>
                <a:spcPct val="20000"/>
              </a:spcBef>
            </a:pPr>
            <a:r>
              <a:rPr lang="en-US" sz="3600"/>
              <a:t>Controller</a:t>
            </a:r>
          </a:p>
        </p:txBody>
      </p:sp>
      <p:sp>
        <p:nvSpPr>
          <p:cNvPr id="11272" name="Rectangle 8"/>
          <p:cNvSpPr>
            <a:spLocks noChangeArrowheads="1"/>
          </p:cNvSpPr>
          <p:nvPr/>
        </p:nvSpPr>
        <p:spPr bwMode="auto">
          <a:xfrm>
            <a:off x="6553200" y="4495800"/>
            <a:ext cx="2286000" cy="685800"/>
          </a:xfrm>
          <a:prstGeom prst="rect">
            <a:avLst/>
          </a:prstGeom>
          <a:noFill/>
          <a:ln w="9525">
            <a:noFill/>
            <a:miter lim="800000"/>
            <a:headEnd/>
            <a:tailEnd/>
          </a:ln>
        </p:spPr>
        <p:txBody>
          <a:bodyPr/>
          <a:lstStyle/>
          <a:p>
            <a:pPr marL="742950" lvl="1" indent="-285750" algn="l">
              <a:spcBef>
                <a:spcPct val="20000"/>
              </a:spcBef>
            </a:pPr>
            <a:r>
              <a:rPr lang="en-US" sz="3600"/>
              <a:t>Modules</a:t>
            </a:r>
          </a:p>
        </p:txBody>
      </p:sp>
      <p:sp>
        <p:nvSpPr>
          <p:cNvPr id="11273" name="Rectangle 9"/>
          <p:cNvSpPr>
            <a:spLocks noChangeArrowheads="1"/>
          </p:cNvSpPr>
          <p:nvPr/>
        </p:nvSpPr>
        <p:spPr bwMode="auto">
          <a:xfrm>
            <a:off x="3124200" y="3048000"/>
            <a:ext cx="152400" cy="609600"/>
          </a:xfrm>
          <a:prstGeom prst="rect">
            <a:avLst/>
          </a:prstGeom>
          <a:solidFill>
            <a:schemeClr val="accent1"/>
          </a:solidFill>
          <a:ln w="9525">
            <a:solidFill>
              <a:srgbClr val="5E84B8"/>
            </a:solidFill>
            <a:miter lim="800000"/>
            <a:headEnd type="none" w="sm" len="sm"/>
            <a:tailEnd type="none" w="sm" len="sm"/>
          </a:ln>
        </p:spPr>
        <p:txBody>
          <a:bodyPr wrap="none" anchor="ctr"/>
          <a:lstStyle/>
          <a:p>
            <a:endParaRPr lang="en-US"/>
          </a:p>
        </p:txBody>
      </p:sp>
      <p:sp>
        <p:nvSpPr>
          <p:cNvPr id="11274" name="Rectangle 10"/>
          <p:cNvSpPr>
            <a:spLocks noChangeArrowheads="1"/>
          </p:cNvSpPr>
          <p:nvPr/>
        </p:nvSpPr>
        <p:spPr bwMode="auto">
          <a:xfrm>
            <a:off x="2895600" y="3276600"/>
            <a:ext cx="609600" cy="152400"/>
          </a:xfrm>
          <a:prstGeom prst="rect">
            <a:avLst/>
          </a:prstGeom>
          <a:solidFill>
            <a:schemeClr val="accent1"/>
          </a:solidFill>
          <a:ln w="9525">
            <a:solidFill>
              <a:srgbClr val="5E84B8"/>
            </a:solidFill>
            <a:miter lim="800000"/>
            <a:headEnd type="none" w="sm" len="sm"/>
            <a:tailEnd type="none" w="sm" len="sm"/>
          </a:ln>
        </p:spPr>
        <p:txBody>
          <a:bodyPr wrap="none" anchor="ctr"/>
          <a:lstStyle/>
          <a:p>
            <a:endParaRPr lang="en-US"/>
          </a:p>
        </p:txBody>
      </p:sp>
      <p:pic>
        <p:nvPicPr>
          <p:cNvPr id="11275" name="Picture 11" descr="NI PXI-8196"/>
          <p:cNvPicPr>
            <a:picLocks noChangeAspect="1" noChangeArrowheads="1"/>
          </p:cNvPicPr>
          <p:nvPr/>
        </p:nvPicPr>
        <p:blipFill>
          <a:blip r:embed="rId5" cstate="print"/>
          <a:srcRect l="11111" r="11111"/>
          <a:stretch>
            <a:fillRect/>
          </a:stretch>
        </p:blipFill>
        <p:spPr bwMode="auto">
          <a:xfrm>
            <a:off x="3581400" y="2362200"/>
            <a:ext cx="2133600" cy="1995488"/>
          </a:xfrm>
          <a:prstGeom prst="rect">
            <a:avLst/>
          </a:prstGeom>
          <a:noFill/>
          <a:ln w="9525">
            <a:noFill/>
            <a:miter lim="800000"/>
            <a:headEnd/>
            <a:tailEnd/>
          </a:ln>
        </p:spPr>
      </p:pic>
      <p:sp>
        <p:nvSpPr>
          <p:cNvPr id="11276" name="Rectangle 12"/>
          <p:cNvSpPr>
            <a:spLocks noChangeArrowheads="1"/>
          </p:cNvSpPr>
          <p:nvPr/>
        </p:nvSpPr>
        <p:spPr bwMode="auto">
          <a:xfrm>
            <a:off x="304800" y="4495800"/>
            <a:ext cx="2286000" cy="685800"/>
          </a:xfrm>
          <a:prstGeom prst="rect">
            <a:avLst/>
          </a:prstGeom>
          <a:noFill/>
          <a:ln w="9525">
            <a:noFill/>
            <a:miter lim="800000"/>
            <a:headEnd/>
            <a:tailEnd/>
          </a:ln>
        </p:spPr>
        <p:txBody>
          <a:bodyPr/>
          <a:lstStyle/>
          <a:p>
            <a:pPr marL="742950" lvl="1" indent="-285750" algn="l">
              <a:spcBef>
                <a:spcPct val="20000"/>
              </a:spcBef>
            </a:pPr>
            <a:r>
              <a:rPr lang="en-US" sz="3600"/>
              <a:t>Chassis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I">
  <a:themeElements>
    <a:clrScheme name="07 NI 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07 NI pp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ea typeface="ＭＳ Ｐゴシック" pitchFamily="8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1" u="none" strike="noStrike" cap="none" normalizeH="0" baseline="0" smtClean="0">
            <a:ln>
              <a:noFill/>
            </a:ln>
            <a:solidFill>
              <a:schemeClr val="tx1"/>
            </a:solidFill>
            <a:effectLst/>
            <a:latin typeface="Arial" charset="0"/>
            <a:ea typeface="ＭＳ Ｐゴシック" pitchFamily="80" charset="-128"/>
          </a:defRPr>
        </a:defPPr>
      </a:lstStyle>
    </a:lnDef>
  </a:objectDefaults>
  <a:extraClrSchemeLst>
    <a:extraClrScheme>
      <a:clrScheme name="07 NI pp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7 NI pp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7 NI pp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7 NI pp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7 NI pp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7 NI pp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7 NI ppt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7 NI pp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7 NI pp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7 NI pp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7 NI pp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7 NI pp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NICTemplate</Template>
  <TotalTime>10164</TotalTime>
  <Words>7486</Words>
  <Application>Microsoft Office PowerPoint</Application>
  <PresentationFormat>On-screen Show (4:3)</PresentationFormat>
  <Paragraphs>1023</Paragraphs>
  <Slides>88</Slides>
  <Notes>80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0" baseType="lpstr">
      <vt:lpstr>NI</vt:lpstr>
      <vt:lpstr>Bitmap Image</vt:lpstr>
      <vt:lpstr>Slide 1</vt:lpstr>
      <vt:lpstr>Agenda</vt:lpstr>
      <vt:lpstr>PXI Fundamentals</vt:lpstr>
      <vt:lpstr>Computer Chassis</vt:lpstr>
      <vt:lpstr>PXI</vt:lpstr>
      <vt:lpstr>Systems Alliance</vt:lpstr>
      <vt:lpstr>PCI  cPCI  PXI</vt:lpstr>
      <vt:lpstr>Benefits of PXI</vt:lpstr>
      <vt:lpstr>Components of a PXI System</vt:lpstr>
      <vt:lpstr>PCI Fundamentals</vt:lpstr>
      <vt:lpstr>Industry Bus Performance</vt:lpstr>
      <vt:lpstr>PXI Timing and Triggering</vt:lpstr>
      <vt:lpstr>PXI Slots Capabilities</vt:lpstr>
      <vt:lpstr>PXI Chassis</vt:lpstr>
      <vt:lpstr>PXI Chassis: Single Segment</vt:lpstr>
      <vt:lpstr>PXI Chassis: Single Segment</vt:lpstr>
      <vt:lpstr>PXI Chassis: Single Segment</vt:lpstr>
      <vt:lpstr>PXI Chassis: Multi-segment</vt:lpstr>
      <vt:lpstr>PXI Chassis: Multi-segment</vt:lpstr>
      <vt:lpstr>PXI Chassis</vt:lpstr>
      <vt:lpstr>Support Alert!</vt:lpstr>
      <vt:lpstr>PXI Controller</vt:lpstr>
      <vt:lpstr>PXI Controller: Embedded</vt:lpstr>
      <vt:lpstr>PXI Controller: Embedded</vt:lpstr>
      <vt:lpstr>PXI Controller: Embedded</vt:lpstr>
      <vt:lpstr>PXI Controller: Remote</vt:lpstr>
      <vt:lpstr>PXI Controller: Remote</vt:lpstr>
      <vt:lpstr>PXI Controller: Remote Laptop</vt:lpstr>
      <vt:lpstr>PXI Controller: Remote</vt:lpstr>
      <vt:lpstr>PCI Control of PXI</vt:lpstr>
      <vt:lpstr>PCI Express Control of PXI</vt:lpstr>
      <vt:lpstr>PCI Express Control of PXI Express</vt:lpstr>
      <vt:lpstr>Ethernet Remote Control – Ethernet</vt:lpstr>
      <vt:lpstr>Using Multiple controllers</vt:lpstr>
      <vt:lpstr>PXI Software</vt:lpstr>
      <vt:lpstr>PXI Software</vt:lpstr>
      <vt:lpstr>PXI Software: Identification</vt:lpstr>
      <vt:lpstr>Route and Reserve Triggers</vt:lpstr>
      <vt:lpstr>PXI &amp; Linux</vt:lpstr>
      <vt:lpstr>PXI Software: MAX</vt:lpstr>
      <vt:lpstr>Exercise 1</vt:lpstr>
      <vt:lpstr>Slide 42</vt:lpstr>
      <vt:lpstr>PCI Express Technology </vt:lpstr>
      <vt:lpstr>PXI Express Bandwidth</vt:lpstr>
      <vt:lpstr>Leveraging PCI Express</vt:lpstr>
      <vt:lpstr>Additional Features in PXIe</vt:lpstr>
      <vt:lpstr>Slide 47</vt:lpstr>
      <vt:lpstr>Comparing PXIe_CLK100 and PXI_CLK10</vt:lpstr>
      <vt:lpstr>Slide 49</vt:lpstr>
      <vt:lpstr>PXIe_SYNC100</vt:lpstr>
      <vt:lpstr>Slide 51</vt:lpstr>
      <vt:lpstr>Differential Star Triggers</vt:lpstr>
      <vt:lpstr>Slide 53</vt:lpstr>
      <vt:lpstr>PXI Express Chassis</vt:lpstr>
      <vt:lpstr>PXI Express System Controller Slot</vt:lpstr>
      <vt:lpstr>PXI Express System Controller Slot </vt:lpstr>
      <vt:lpstr>PXI Slots</vt:lpstr>
      <vt:lpstr>PXI Peripheral Slot </vt:lpstr>
      <vt:lpstr>PXI Express System Timing Slot</vt:lpstr>
      <vt:lpstr>PXI Express System Timing Slot </vt:lpstr>
      <vt:lpstr>PXI Express Peripheral Slot </vt:lpstr>
      <vt:lpstr>Hybrid Slots</vt:lpstr>
      <vt:lpstr>PXI Express Hybrid Slot </vt:lpstr>
      <vt:lpstr>Slide 64</vt:lpstr>
      <vt:lpstr>Slide 65</vt:lpstr>
      <vt:lpstr>Peripheral Slot Summary</vt:lpstr>
      <vt:lpstr>Support Issues</vt:lpstr>
      <vt:lpstr>Support Issues</vt:lpstr>
      <vt:lpstr>The BIOS of your PXI Controller…</vt:lpstr>
      <vt:lpstr>What typically happens when your computer first boots?</vt:lpstr>
      <vt:lpstr>BIOS Options</vt:lpstr>
      <vt:lpstr>PXI Issues: Chassis</vt:lpstr>
      <vt:lpstr>PXI Embedded Controller Issues..</vt:lpstr>
      <vt:lpstr>PXI Embedded Controller Issues..</vt:lpstr>
      <vt:lpstr>PXI Embedded Controller Issues..</vt:lpstr>
      <vt:lpstr>Slide 76</vt:lpstr>
      <vt:lpstr>PXI-MXI Issues..</vt:lpstr>
      <vt:lpstr>PXI-MXI Issues..</vt:lpstr>
      <vt:lpstr>PXI-MXI Issues..</vt:lpstr>
      <vt:lpstr>Real Time and PxP</vt:lpstr>
      <vt:lpstr>What is Real Time?</vt:lpstr>
      <vt:lpstr>Determinism = Bounded Jitter </vt:lpstr>
      <vt:lpstr>Selecting an Operating System</vt:lpstr>
      <vt:lpstr>LabVIEW Real-Time Hardware Targets </vt:lpstr>
      <vt:lpstr>Dual Boot PXI Controllers</vt:lpstr>
      <vt:lpstr>Dual Boot PXI Controllers (Cont.)</vt:lpstr>
      <vt:lpstr>PXI controllers running RT OS</vt:lpstr>
      <vt:lpstr>PXI controllers running RT OS (cont.)</vt:lpstr>
    </vt:vector>
  </TitlesOfParts>
  <Company>National Instruments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PXI Express</dc:title>
  <dc:creator>NI</dc:creator>
  <cp:lastModifiedBy>kychong</cp:lastModifiedBy>
  <cp:revision>473</cp:revision>
  <dcterms:created xsi:type="dcterms:W3CDTF">2006-01-10T19:51:26Z</dcterms:created>
  <dcterms:modified xsi:type="dcterms:W3CDTF">2014-08-14T14:48:15Z</dcterms:modified>
</cp:coreProperties>
</file>